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8" r:id="rId3"/>
    <p:sldId id="279" r:id="rId4"/>
    <p:sldId id="280" r:id="rId5"/>
    <p:sldId id="281" r:id="rId6"/>
    <p:sldId id="661" r:id="rId7"/>
    <p:sldId id="662" r:id="rId8"/>
    <p:sldId id="576" r:id="rId9"/>
    <p:sldId id="575" r:id="rId10"/>
    <p:sldId id="663" r:id="rId11"/>
    <p:sldId id="632" r:id="rId12"/>
    <p:sldId id="577" r:id="rId13"/>
    <p:sldId id="581" r:id="rId14"/>
    <p:sldId id="584" r:id="rId15"/>
    <p:sldId id="585" r:id="rId16"/>
    <p:sldId id="635" r:id="rId17"/>
    <p:sldId id="636" r:id="rId18"/>
    <p:sldId id="633" r:id="rId19"/>
    <p:sldId id="637" r:id="rId20"/>
    <p:sldId id="650" r:id="rId21"/>
    <p:sldId id="638" r:id="rId22"/>
    <p:sldId id="639" r:id="rId23"/>
    <p:sldId id="642" r:id="rId24"/>
    <p:sldId id="643" r:id="rId25"/>
    <p:sldId id="644" r:id="rId26"/>
    <p:sldId id="645" r:id="rId27"/>
    <p:sldId id="646" r:id="rId28"/>
    <p:sldId id="647" r:id="rId29"/>
    <p:sldId id="651" r:id="rId30"/>
    <p:sldId id="652" r:id="rId31"/>
    <p:sldId id="653" r:id="rId32"/>
    <p:sldId id="654" r:id="rId33"/>
    <p:sldId id="648" r:id="rId34"/>
    <p:sldId id="578" r:id="rId35"/>
    <p:sldId id="655" r:id="rId36"/>
    <p:sldId id="656" r:id="rId37"/>
    <p:sldId id="657" r:id="rId38"/>
    <p:sldId id="660" r:id="rId39"/>
    <p:sldId id="664" r:id="rId40"/>
    <p:sldId id="658" r:id="rId41"/>
    <p:sldId id="666" r:id="rId42"/>
    <p:sldId id="667" r:id="rId43"/>
    <p:sldId id="668" r:id="rId44"/>
    <p:sldId id="665" r:id="rId45"/>
    <p:sldId id="659" r:id="rId4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42BD9-DDC9-FB4F-A148-D01268EF9D0F}" type="datetimeFigureOut">
              <a:rPr lang="en-FR" smtClean="0"/>
              <a:t>27/10/2023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0E865-BA7B-C745-B6AF-AFB50BAFA79C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664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E865-BA7B-C745-B6AF-AFB50BAFA79C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57620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89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72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504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048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0E865-BA7B-C745-B6AF-AFB50BAFA79C}" type="slidenum">
              <a:rPr lang="en-FR" smtClean="0"/>
              <a:t>32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44689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d42551a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d42551a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 err="1">
                <a:solidFill>
                  <a:schemeClr val="dk1"/>
                </a:solidFill>
              </a:rPr>
              <a:t>Finally</a:t>
            </a:r>
            <a:r>
              <a:rPr lang="fr-FR" sz="1000" dirty="0">
                <a:solidFill>
                  <a:schemeClr val="dk1"/>
                </a:solidFill>
              </a:rPr>
              <a:t>, </a:t>
            </a:r>
            <a:r>
              <a:rPr lang="fr-FR" sz="1000" dirty="0" err="1">
                <a:solidFill>
                  <a:schemeClr val="dk1"/>
                </a:solidFill>
              </a:rPr>
              <a:t>we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also</a:t>
            </a:r>
            <a:r>
              <a:rPr lang="fr-FR" sz="1000" dirty="0">
                <a:solidFill>
                  <a:schemeClr val="dk1"/>
                </a:solidFill>
              </a:rPr>
              <a:t> compare on out-of-</a:t>
            </a:r>
            <a:r>
              <a:rPr lang="fr-FR" sz="1000" dirty="0" err="1">
                <a:solidFill>
                  <a:schemeClr val="dk1"/>
                </a:solidFill>
              </a:rPr>
              <a:t>domain</a:t>
            </a:r>
            <a:r>
              <a:rPr lang="fr-FR" sz="1000" dirty="0">
                <a:solidFill>
                  <a:schemeClr val="dk1"/>
                </a:solidFill>
              </a:rPr>
              <a:t> data.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>
                <a:solidFill>
                  <a:schemeClr val="dk1"/>
                </a:solidFill>
              </a:rPr>
              <a:t>OOD data </a:t>
            </a:r>
            <a:r>
              <a:rPr lang="fr-FR" sz="1000" dirty="0" err="1">
                <a:solidFill>
                  <a:schemeClr val="dk1"/>
                </a:solidFill>
              </a:rPr>
              <a:t>is</a:t>
            </a:r>
            <a:r>
              <a:rPr lang="fr-FR" sz="1000" dirty="0">
                <a:solidFill>
                  <a:schemeClr val="dk1"/>
                </a:solidFill>
              </a:rPr>
              <a:t> one of the </a:t>
            </a:r>
            <a:r>
              <a:rPr lang="fr-FR" sz="1000" dirty="0" err="1">
                <a:solidFill>
                  <a:schemeClr val="dk1"/>
                </a:solidFill>
              </a:rPr>
              <a:t>largest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advantages</a:t>
            </a:r>
            <a:r>
              <a:rPr lang="fr-FR" sz="1000" dirty="0">
                <a:solidFill>
                  <a:schemeClr val="dk1"/>
                </a:solidFill>
              </a:rPr>
              <a:t> of SPLADE and </a:t>
            </a:r>
            <a:r>
              <a:rPr lang="fr-FR" sz="1000" dirty="0" err="1">
                <a:solidFill>
                  <a:schemeClr val="dk1"/>
                </a:solidFill>
              </a:rPr>
              <a:t>we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were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quite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surprised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that</a:t>
            </a:r>
            <a:r>
              <a:rPr lang="fr-FR" sz="1000" dirty="0">
                <a:solidFill>
                  <a:schemeClr val="dk1"/>
                </a:solidFill>
              </a:rPr>
              <a:t> the effective </a:t>
            </a:r>
            <a:r>
              <a:rPr lang="fr-FR" sz="1000" dirty="0" err="1">
                <a:solidFill>
                  <a:schemeClr val="dk1"/>
                </a:solidFill>
              </a:rPr>
              <a:t>models</a:t>
            </a:r>
            <a:r>
              <a:rPr lang="fr-FR" sz="1000" dirty="0">
                <a:solidFill>
                  <a:schemeClr val="dk1"/>
                </a:solidFill>
              </a:rPr>
              <a:t> lose a lot of performance (</a:t>
            </a:r>
            <a:r>
              <a:rPr lang="fr-FR" sz="1000" dirty="0" err="1">
                <a:solidFill>
                  <a:schemeClr val="dk1"/>
                </a:solidFill>
              </a:rPr>
              <a:t>from</a:t>
            </a:r>
            <a:r>
              <a:rPr lang="fr-FR" sz="1000" dirty="0">
                <a:solidFill>
                  <a:schemeClr val="dk1"/>
                </a:solidFill>
              </a:rPr>
              <a:t> 47 to 44/42 or </a:t>
            </a:r>
            <a:r>
              <a:rPr lang="fr-FR" sz="1000" dirty="0" err="1">
                <a:solidFill>
                  <a:schemeClr val="dk1"/>
                </a:solidFill>
              </a:rPr>
              <a:t>even</a:t>
            </a:r>
            <a:r>
              <a:rPr lang="fr-FR" sz="1000" dirty="0">
                <a:solidFill>
                  <a:schemeClr val="dk1"/>
                </a:solidFill>
              </a:rPr>
              <a:t> 39)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 err="1">
                <a:solidFill>
                  <a:schemeClr val="dk1"/>
                </a:solidFill>
              </a:rPr>
              <a:t>However</a:t>
            </a:r>
            <a:r>
              <a:rPr lang="fr-FR" sz="1000" dirty="0">
                <a:solidFill>
                  <a:schemeClr val="dk1"/>
                </a:solidFill>
              </a:rPr>
              <a:t>, </a:t>
            </a:r>
            <a:r>
              <a:rPr lang="fr-FR" sz="1000" dirty="0" err="1">
                <a:solidFill>
                  <a:schemeClr val="dk1"/>
                </a:solidFill>
              </a:rPr>
              <a:t>using</a:t>
            </a:r>
            <a:r>
              <a:rPr lang="fr-FR" sz="1000" dirty="0">
                <a:solidFill>
                  <a:schemeClr val="dk1"/>
                </a:solidFill>
              </a:rPr>
              <a:t> an ensemble of BEIR and SPLADE can </a:t>
            </a:r>
            <a:r>
              <a:rPr lang="fr-FR" sz="1000" dirty="0" err="1">
                <a:solidFill>
                  <a:schemeClr val="dk1"/>
                </a:solidFill>
              </a:rPr>
              <a:t>recover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most</a:t>
            </a:r>
            <a:r>
              <a:rPr lang="fr-FR" sz="1000" dirty="0">
                <a:solidFill>
                  <a:schemeClr val="dk1"/>
                </a:solidFill>
              </a:rPr>
              <a:t> of the </a:t>
            </a:r>
            <a:r>
              <a:rPr lang="fr-FR" sz="1000" dirty="0" err="1">
                <a:solidFill>
                  <a:schemeClr val="dk1"/>
                </a:solidFill>
              </a:rPr>
              <a:t>lost</a:t>
            </a:r>
            <a:r>
              <a:rPr lang="fr-FR" sz="1000" dirty="0">
                <a:solidFill>
                  <a:schemeClr val="dk1"/>
                </a:solidFill>
              </a:rPr>
              <a:t> performance, </a:t>
            </a:r>
            <a:r>
              <a:rPr lang="fr-FR" sz="1000" dirty="0" err="1">
                <a:solidFill>
                  <a:schemeClr val="dk1"/>
                </a:solidFill>
              </a:rPr>
              <a:t>always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outperforming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both</a:t>
            </a:r>
            <a:r>
              <a:rPr lang="fr-FR" sz="1000" dirty="0">
                <a:solidFill>
                  <a:schemeClr val="dk1"/>
                </a:solidFill>
              </a:rPr>
              <a:t> BM25 and DocT5 and </a:t>
            </a:r>
            <a:r>
              <a:rPr lang="fr-FR" sz="1000" dirty="0" err="1">
                <a:solidFill>
                  <a:schemeClr val="dk1"/>
                </a:solidFill>
              </a:rPr>
              <a:t>even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sometimes</a:t>
            </a:r>
            <a:r>
              <a:rPr lang="fr-FR" sz="1000" dirty="0">
                <a:solidFill>
                  <a:schemeClr val="dk1"/>
                </a:solidFill>
              </a:rPr>
              <a:t> SPLADEv2</a:t>
            </a:r>
          </a:p>
        </p:txBody>
      </p:sp>
    </p:spTree>
    <p:extLst>
      <p:ext uri="{BB962C8B-B14F-4D97-AF65-F5344CB8AC3E}">
        <p14:creationId xmlns:p14="http://schemas.microsoft.com/office/powerpoint/2010/main" val="2663339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d42551a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d42551a0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 err="1">
                <a:solidFill>
                  <a:schemeClr val="dk1"/>
                </a:solidFill>
              </a:rPr>
              <a:t>Finally</a:t>
            </a:r>
            <a:r>
              <a:rPr lang="fr-FR" sz="1000" dirty="0">
                <a:solidFill>
                  <a:schemeClr val="dk1"/>
                </a:solidFill>
              </a:rPr>
              <a:t>, </a:t>
            </a:r>
            <a:r>
              <a:rPr lang="fr-FR" sz="1000" dirty="0" err="1">
                <a:solidFill>
                  <a:schemeClr val="dk1"/>
                </a:solidFill>
              </a:rPr>
              <a:t>we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also</a:t>
            </a:r>
            <a:r>
              <a:rPr lang="fr-FR" sz="1000" dirty="0">
                <a:solidFill>
                  <a:schemeClr val="dk1"/>
                </a:solidFill>
              </a:rPr>
              <a:t> compare on out-of-</a:t>
            </a:r>
            <a:r>
              <a:rPr lang="fr-FR" sz="1000" dirty="0" err="1">
                <a:solidFill>
                  <a:schemeClr val="dk1"/>
                </a:solidFill>
              </a:rPr>
              <a:t>domain</a:t>
            </a:r>
            <a:r>
              <a:rPr lang="fr-FR" sz="1000" dirty="0">
                <a:solidFill>
                  <a:schemeClr val="dk1"/>
                </a:solidFill>
              </a:rPr>
              <a:t> data.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>
                <a:solidFill>
                  <a:schemeClr val="dk1"/>
                </a:solidFill>
              </a:rPr>
              <a:t>OOD data </a:t>
            </a:r>
            <a:r>
              <a:rPr lang="fr-FR" sz="1000" dirty="0" err="1">
                <a:solidFill>
                  <a:schemeClr val="dk1"/>
                </a:solidFill>
              </a:rPr>
              <a:t>is</a:t>
            </a:r>
            <a:r>
              <a:rPr lang="fr-FR" sz="1000" dirty="0">
                <a:solidFill>
                  <a:schemeClr val="dk1"/>
                </a:solidFill>
              </a:rPr>
              <a:t> one of the </a:t>
            </a:r>
            <a:r>
              <a:rPr lang="fr-FR" sz="1000" dirty="0" err="1">
                <a:solidFill>
                  <a:schemeClr val="dk1"/>
                </a:solidFill>
              </a:rPr>
              <a:t>largest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advantages</a:t>
            </a:r>
            <a:r>
              <a:rPr lang="fr-FR" sz="1000" dirty="0">
                <a:solidFill>
                  <a:schemeClr val="dk1"/>
                </a:solidFill>
              </a:rPr>
              <a:t> of SPLADE and </a:t>
            </a:r>
            <a:r>
              <a:rPr lang="fr-FR" sz="1000" dirty="0" err="1">
                <a:solidFill>
                  <a:schemeClr val="dk1"/>
                </a:solidFill>
              </a:rPr>
              <a:t>we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were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quite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surprised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that</a:t>
            </a:r>
            <a:r>
              <a:rPr lang="fr-FR" sz="1000" dirty="0">
                <a:solidFill>
                  <a:schemeClr val="dk1"/>
                </a:solidFill>
              </a:rPr>
              <a:t> the effective </a:t>
            </a:r>
            <a:r>
              <a:rPr lang="fr-FR" sz="1000" dirty="0" err="1">
                <a:solidFill>
                  <a:schemeClr val="dk1"/>
                </a:solidFill>
              </a:rPr>
              <a:t>models</a:t>
            </a:r>
            <a:r>
              <a:rPr lang="fr-FR" sz="1000" dirty="0">
                <a:solidFill>
                  <a:schemeClr val="dk1"/>
                </a:solidFill>
              </a:rPr>
              <a:t> lose a lot of performance (</a:t>
            </a:r>
            <a:r>
              <a:rPr lang="fr-FR" sz="1000" dirty="0" err="1">
                <a:solidFill>
                  <a:schemeClr val="dk1"/>
                </a:solidFill>
              </a:rPr>
              <a:t>from</a:t>
            </a:r>
            <a:r>
              <a:rPr lang="fr-FR" sz="1000" dirty="0">
                <a:solidFill>
                  <a:schemeClr val="dk1"/>
                </a:solidFill>
              </a:rPr>
              <a:t> 47 to 44/42 or </a:t>
            </a:r>
            <a:r>
              <a:rPr lang="fr-FR" sz="1000" dirty="0" err="1">
                <a:solidFill>
                  <a:schemeClr val="dk1"/>
                </a:solidFill>
              </a:rPr>
              <a:t>even</a:t>
            </a:r>
            <a:r>
              <a:rPr lang="fr-FR" sz="1000" dirty="0">
                <a:solidFill>
                  <a:schemeClr val="dk1"/>
                </a:solidFill>
              </a:rPr>
              <a:t> 39)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fr-FR" sz="1000" dirty="0" err="1">
                <a:solidFill>
                  <a:schemeClr val="dk1"/>
                </a:solidFill>
              </a:rPr>
              <a:t>However</a:t>
            </a:r>
            <a:r>
              <a:rPr lang="fr-FR" sz="1000" dirty="0">
                <a:solidFill>
                  <a:schemeClr val="dk1"/>
                </a:solidFill>
              </a:rPr>
              <a:t>, </a:t>
            </a:r>
            <a:r>
              <a:rPr lang="fr-FR" sz="1000" dirty="0" err="1">
                <a:solidFill>
                  <a:schemeClr val="dk1"/>
                </a:solidFill>
              </a:rPr>
              <a:t>using</a:t>
            </a:r>
            <a:r>
              <a:rPr lang="fr-FR" sz="1000" dirty="0">
                <a:solidFill>
                  <a:schemeClr val="dk1"/>
                </a:solidFill>
              </a:rPr>
              <a:t> an ensemble of BEIR and SPLADE can </a:t>
            </a:r>
            <a:r>
              <a:rPr lang="fr-FR" sz="1000" dirty="0" err="1">
                <a:solidFill>
                  <a:schemeClr val="dk1"/>
                </a:solidFill>
              </a:rPr>
              <a:t>recover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most</a:t>
            </a:r>
            <a:r>
              <a:rPr lang="fr-FR" sz="1000" dirty="0">
                <a:solidFill>
                  <a:schemeClr val="dk1"/>
                </a:solidFill>
              </a:rPr>
              <a:t> of the </a:t>
            </a:r>
            <a:r>
              <a:rPr lang="fr-FR" sz="1000" dirty="0" err="1">
                <a:solidFill>
                  <a:schemeClr val="dk1"/>
                </a:solidFill>
              </a:rPr>
              <a:t>lost</a:t>
            </a:r>
            <a:r>
              <a:rPr lang="fr-FR" sz="1000" dirty="0">
                <a:solidFill>
                  <a:schemeClr val="dk1"/>
                </a:solidFill>
              </a:rPr>
              <a:t> performance, </a:t>
            </a:r>
            <a:r>
              <a:rPr lang="fr-FR" sz="1000" dirty="0" err="1">
                <a:solidFill>
                  <a:schemeClr val="dk1"/>
                </a:solidFill>
              </a:rPr>
              <a:t>always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outperforming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both</a:t>
            </a:r>
            <a:r>
              <a:rPr lang="fr-FR" sz="1000" dirty="0">
                <a:solidFill>
                  <a:schemeClr val="dk1"/>
                </a:solidFill>
              </a:rPr>
              <a:t> BM25 and DocT5 and </a:t>
            </a:r>
            <a:r>
              <a:rPr lang="fr-FR" sz="1000" dirty="0" err="1">
                <a:solidFill>
                  <a:schemeClr val="dk1"/>
                </a:solidFill>
              </a:rPr>
              <a:t>even</a:t>
            </a:r>
            <a:r>
              <a:rPr lang="fr-FR" sz="1000" dirty="0">
                <a:solidFill>
                  <a:schemeClr val="dk1"/>
                </a:solidFill>
              </a:rPr>
              <a:t> </a:t>
            </a:r>
            <a:r>
              <a:rPr lang="fr-FR" sz="1000" dirty="0" err="1">
                <a:solidFill>
                  <a:schemeClr val="dk1"/>
                </a:solidFill>
              </a:rPr>
              <a:t>sometimes</a:t>
            </a:r>
            <a:r>
              <a:rPr lang="fr-FR" sz="1000" dirty="0">
                <a:solidFill>
                  <a:schemeClr val="dk1"/>
                </a:solidFill>
              </a:rPr>
              <a:t> SPLADEv2</a:t>
            </a:r>
          </a:p>
        </p:txBody>
      </p:sp>
    </p:spTree>
    <p:extLst>
      <p:ext uri="{BB962C8B-B14F-4D97-AF65-F5344CB8AC3E}">
        <p14:creationId xmlns:p14="http://schemas.microsoft.com/office/powerpoint/2010/main" val="120739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6659-5318-C9AF-EF5E-8B05FE8CB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EF0AB-E38E-57BA-192E-8B73E5858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7075-BC3A-3AB7-9517-87ACD637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3924-D1A6-E141-B539-C7D2E7924E3C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25A73-3CBB-D843-F037-848503F8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771D-6E36-5CA7-E3E3-FFD429DA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9397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C984-F962-F981-F0C7-78776CC9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9D293-5B0C-AB02-702B-18AA409ED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7B0D-B493-B164-2A80-FEFB8FF3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8E90C-4203-3F4C-BD5D-88F7FA223A95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DFC2-BE2A-5E87-CD47-A459EAE4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5543C-42BE-EA31-F6A3-E0C7CC9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01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C143C-81FE-DBB2-2EA8-D7F87BF70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2EDD1-6D7B-3433-83B4-8F7758069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F3A61-3392-7B77-9EB9-D09A6499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9A77B-05E6-4644-B64B-1D4A0393EE8B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3103E-DA7F-567B-EF6A-8E929277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45CA-CA12-E70D-F2F4-7BCDAF27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2919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hangingPunct="0"/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Text box Arial 16pt or Drag your image here</a:t>
            </a:r>
          </a:p>
          <a:p>
            <a:pPr hangingPunct="0"/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Lorem ipsum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dolor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sit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amet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elit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Nullam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vel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elit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elit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Vivamus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congue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tellusut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lacus pharetra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eu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euismod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arcupulvinar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Fusce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et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nisl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ligula, vitae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ullamcorper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justo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Nullam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ornare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tortor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nec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erat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fringilla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600" kern="0" dirty="0" err="1">
                <a:latin typeface="Arial" charset="0"/>
                <a:ea typeface="Arial" charset="0"/>
                <a:cs typeface="Arial" charset="0"/>
              </a:rPr>
              <a:t>mattis</a:t>
            </a:r>
            <a:r>
              <a:rPr lang="en-GB" sz="1600" kern="0" dirty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6"/>
            <a:ext cx="4114800" cy="365125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1EA38-B31C-4A00-A82E-9BBFE6EF9E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141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2023 NAVER LABS. All rights reserved.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9BB1E7-E608-46A5-A2A7-477554D7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498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9554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4355-3E27-2CB2-2AF4-F16DB1BC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5E4EC-0E0B-D3C0-E5A3-E934533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96C28-34D6-9329-7EF3-AC36080D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A1AE7-FA40-4043-AEA9-56ADB92A2FC3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C72-0B12-663E-7594-41424577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E465F-AF99-F984-D3DD-F3A100D9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5979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2B64-6378-4730-EE2E-F02F7DD6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8EF8F-7E82-6CE8-18FA-000B42CC0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C069A-DF1C-AF6A-51C1-69E15B6B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5284-2F0E-5B4A-850E-B9ED908F1847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42BCE-E4C9-2C0D-A798-1A6F04B5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6C741-69C5-BA9F-5C68-DD91F189E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411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D991-17AD-C652-2C8F-C3095C89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5542-D5B9-7F47-C7E4-8ED6AA211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0C15-B014-85B9-1CB8-6C2C6B406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88331-4024-4230-C79A-BDA5FA0E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F4D1E-890A-1241-A287-9676F692F650}" type="datetime1">
              <a:rPr lang="fr-FR" smtClean="0"/>
              <a:t>27/10/2023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F661C-0E2D-E918-214E-A08436F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82D71-2B98-1A14-1B62-8B8995E2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3420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E592-2500-684D-BC92-6ACD6E67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B46BF-B225-4DB0-9A48-596DFF6B7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09E36-57F5-4A93-F0E1-53C8CF9B6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74CC7-1AE3-BA31-F0CD-A1669F01F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4A2C8C-73B2-D92B-08AB-91692698C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1B66C-EB87-1E00-3400-B54E89DD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A5180-A5D0-BC4F-8EF7-EFD4DE828657}" type="datetime1">
              <a:rPr lang="fr-FR" smtClean="0"/>
              <a:t>27/10/2023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E09B1-50A2-FFB5-6131-F517D43E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0EE2B-5DA6-942B-303C-4960E441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1295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1DB5-EF8B-FF6F-1FC1-E44B30AC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4D619-BB8E-C9A2-598D-36FF634A1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C2AA1-1BE0-6149-AF19-35AFFDA91FFA}" type="datetime1">
              <a:rPr lang="fr-FR" smtClean="0"/>
              <a:t>27/10/2023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B313C-DF98-B084-995F-CE85B222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ECA22-ED08-1586-BA6E-AC91EDED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4793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B185E-15B8-AF78-1EB5-0A400859A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60F0-BB04-5F4C-872A-D46318192C1C}" type="datetime1">
              <a:rPr lang="fr-FR" smtClean="0"/>
              <a:t>27/10/2023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76934-AC0E-9265-DADA-89AF3BD5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80DA2-370C-42BB-F24E-E4BAC52F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1736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4632-E442-A230-98B9-BF53F25F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EE93-C265-85DC-811B-D2C264E2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ED633-2F8B-E2B6-F06D-FFE6CD44B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7B9E-1D3B-996D-6B5B-0748F109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39982-7BFC-994E-B16B-39F14AE5CE6F}" type="datetime1">
              <a:rPr lang="fr-FR" smtClean="0"/>
              <a:t>27/10/2023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DBC48-06A2-9DE7-16D0-FB14AB351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9CD10-0BA9-B5F3-3648-AADB4821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9956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C740-E05E-F57A-5245-6DF35BD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F421B-B171-125E-1C36-41AA36A1C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FE988-F9A6-63B6-3DD7-1AF697C86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2F3A7-1489-9F59-0684-75B3C0E9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F13C-E5CD-E046-8AE7-1D6A056E1D99}" type="datetime1">
              <a:rPr lang="fr-FR" smtClean="0"/>
              <a:t>27/10/2023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511B3-B2F8-171D-A2A7-82C41C5C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0E7C4-8C56-2C4E-38DE-1F70271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1309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9D41A-3F09-54F6-EB86-81C76B37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BD800-C887-A821-325C-835D1B096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5AAAB-5702-1DCD-A270-FB7D687BC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81A56-C198-1D49-825B-10EB356CCDD3}" type="datetime1">
              <a:rPr lang="fr-FR" smtClean="0"/>
              <a:t>27/10/2023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4C3A7-857B-52BB-D633-0FEA7ECFE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52397-C236-F072-A32B-3C3728C7E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F03F8-E215-BE40-B37D-5936C2478674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3315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7C53-7FD8-E03B-B7C4-98419239B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dirty="0"/>
              <a:t>An overview of 3 years of SPLADE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F72B37-ED56-D897-03F4-45F347E775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Carlos Lassance @ IR Glasgow 09/10/2023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FB2F2-6000-B556-20AE-E867F179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243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AF175-E474-37B4-E7AB-C5EDB044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526"/>
            <a:ext cx="10515600" cy="4351339"/>
          </a:xfrm>
        </p:spPr>
        <p:txBody>
          <a:bodyPr>
            <a:norm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FR" sz="2800" dirty="0"/>
              <a:t>mBERT</a:t>
            </a:r>
          </a:p>
          <a:p>
            <a:pPr marL="1142989" lvl="1" indent="-457189"/>
            <a:r>
              <a:rPr lang="en-GB" sz="2800" dirty="0"/>
              <a:t>V</a:t>
            </a:r>
            <a:r>
              <a:rPr lang="en-FR" sz="2800" dirty="0"/>
              <a:t>alues 0 and 2.3</a:t>
            </a:r>
          </a:p>
          <a:p>
            <a:pPr marL="1142989" lvl="1" indent="-457189"/>
            <a:r>
              <a:rPr lang="en-FR" sz="2800" dirty="0"/>
              <a:t>Most are zeroed</a:t>
            </a:r>
          </a:p>
          <a:p>
            <a:pPr marL="1142989" lvl="1" indent="-457189"/>
            <a:r>
              <a:rPr lang="en-FR" sz="2800" dirty="0"/>
              <a:t>Easy to learn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2800" dirty="0"/>
              <a:t>XLM-Roberta</a:t>
            </a:r>
          </a:p>
          <a:p>
            <a:pPr marL="1143000" lvl="1" indent="-457200"/>
            <a:r>
              <a:rPr lang="en-FR" sz="2800" dirty="0"/>
              <a:t>Values 2.3 and 4</a:t>
            </a:r>
          </a:p>
          <a:p>
            <a:pPr marL="1143000" lvl="1" indent="-457200"/>
            <a:r>
              <a:rPr lang="en-FR" sz="2800" dirty="0"/>
              <a:t>Most [3,4]</a:t>
            </a:r>
          </a:p>
          <a:p>
            <a:pPr marL="1143000" lvl="1" indent="-457200"/>
            <a:r>
              <a:rPr lang="en-FR" sz="2800" dirty="0"/>
              <a:t>Tons of noise</a:t>
            </a:r>
          </a:p>
          <a:p>
            <a:pPr marL="1143000" lvl="1" indent="-457200"/>
            <a:endParaRPr lang="en-FR" sz="2800" dirty="0"/>
          </a:p>
        </p:txBody>
      </p:sp>
      <p:sp>
        <p:nvSpPr>
          <p:cNvPr id="17" name="Google Shape;118;p21">
            <a:extLst>
              <a:ext uri="{FF2B5EF4-FFF2-40B4-BE49-F238E27FC236}">
                <a16:creationId xmlns:a16="http://schemas.microsoft.com/office/drawing/2014/main" id="{87AD7BC4-24DE-3014-367A-4900DCEA9F7C}"/>
              </a:ext>
            </a:extLst>
          </p:cNvPr>
          <p:cNvSpPr/>
          <p:nvPr/>
        </p:nvSpPr>
        <p:spPr>
          <a:xfrm>
            <a:off x="9646506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E3B031-1505-E6A1-9367-3BEDA422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29" y="1700520"/>
            <a:ext cx="6342067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774ED-A3A2-EB7B-F1EC-41851C14A9A8}"/>
              </a:ext>
            </a:extLst>
          </p:cNvPr>
          <p:cNvSpPr txBox="1"/>
          <p:nvPr/>
        </p:nvSpPr>
        <p:spPr>
          <a:xfrm>
            <a:off x="186690" y="5875218"/>
            <a:ext cx="118186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Image from:  Nair et al 2022, </a:t>
            </a:r>
            <a:r>
              <a:rPr lang="en-GB" i="1" dirty="0">
                <a:solidFill>
                  <a:srgbClr val="595959"/>
                </a:solidFill>
                <a:latin typeface="Arial" panose="020B0604020202020204" pitchFamily="34" charset="0"/>
              </a:rPr>
              <a:t>SPLADE-x Learning a Sparse Representation Model for Neural CLIR</a:t>
            </a: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 @ DESIRES22</a:t>
            </a:r>
            <a:endParaRPr lang="en-GB" sz="1400" dirty="0"/>
          </a:p>
          <a:p>
            <a:br>
              <a:rPr lang="en-GB" sz="1400" dirty="0"/>
            </a:br>
            <a:endParaRPr lang="en-FR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53B5E0-09AC-0D5A-F0A4-7FF1EEF2EBA8}"/>
              </a:ext>
            </a:extLst>
          </p:cNvPr>
          <p:cNvSpPr txBox="1">
            <a:spLocks/>
          </p:cNvSpPr>
          <p:nvPr/>
        </p:nvSpPr>
        <p:spPr>
          <a:xfrm>
            <a:off x="838200" y="3749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Log saturation hindsight</a:t>
            </a:r>
            <a:endParaRPr lang="en-FR" b="1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3BCB95F-6C3D-344D-D3FF-B389EDDC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8F03F8-E215-BE40-B37D-5936C2478674}" type="slidenum">
              <a:rPr lang="en-FR" sz="120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76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D2DA3-0293-894D-B657-DDEF9C943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58" y="1372657"/>
            <a:ext cx="10340076" cy="44207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00481C-9DAE-26B1-A5FF-37E9B263BD2B}"/>
              </a:ext>
            </a:extLst>
          </p:cNvPr>
          <p:cNvSpPr txBox="1">
            <a:spLocks/>
          </p:cNvSpPr>
          <p:nvPr/>
        </p:nvSpPr>
        <p:spPr>
          <a:xfrm>
            <a:off x="444910" y="551937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FR" dirty="0"/>
              <a:t>SPLADE – example</a:t>
            </a:r>
            <a:endParaRPr lang="en-FR" b="1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A8F9428-36B6-DD05-8859-3F145E38BE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>
              <a:defRPr lang="en-FR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8F03F8-E215-BE40-B37D-5936C2478674}" type="slidenum">
              <a:rPr lang="en-FR" smtClean="0"/>
              <a:pPr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3233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SPLADE – training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Double dynamic:</a:t>
            </a:r>
          </a:p>
          <a:p>
            <a:pPr lvl="1"/>
            <a:r>
              <a:rPr lang="en-GB" dirty="0"/>
              <a:t>Retrieval loss</a:t>
            </a:r>
          </a:p>
          <a:p>
            <a:pPr lvl="2"/>
            <a:r>
              <a:rPr lang="en-GB" dirty="0"/>
              <a:t>Contrastive with Triplets (Q,D+,D-)</a:t>
            </a:r>
          </a:p>
          <a:p>
            <a:pPr lvl="3"/>
            <a:r>
              <a:rPr lang="en-GB" dirty="0"/>
              <a:t>Q closer to D+ than D-</a:t>
            </a:r>
          </a:p>
          <a:p>
            <a:pPr lvl="2"/>
            <a:r>
              <a:rPr lang="en-GB" dirty="0"/>
              <a:t>Distillation from stronger method (Cross-Encoder </a:t>
            </a:r>
            <a:r>
              <a:rPr lang="en-GB" dirty="0" err="1"/>
              <a:t>reranker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Sparsity loss</a:t>
            </a:r>
          </a:p>
          <a:p>
            <a:pPr lvl="2"/>
            <a:r>
              <a:rPr lang="en-GB" dirty="0"/>
              <a:t>Reduce the total amount of FLOPS</a:t>
            </a:r>
          </a:p>
          <a:p>
            <a:pPr lvl="2"/>
            <a:r>
              <a:rPr lang="en-GB" dirty="0"/>
              <a:t>Not actually linked to efficiency</a:t>
            </a:r>
          </a:p>
          <a:p>
            <a:r>
              <a:rPr lang="en-GB" dirty="0"/>
              <a:t>Pre-training / Middle-training</a:t>
            </a:r>
          </a:p>
          <a:p>
            <a:pPr lvl="1"/>
            <a:r>
              <a:rPr lang="en-GB" dirty="0"/>
              <a:t>Prepare the network for being used by SPLADE</a:t>
            </a:r>
          </a:p>
          <a:p>
            <a:pPr lvl="1"/>
            <a:r>
              <a:rPr lang="en-GB" dirty="0"/>
              <a:t>Unsupervised MLM+FLOPS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436960-D2DC-C092-D8E4-E53BC067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5263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DAF175-E474-37B4-E7AB-C5EDB0445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526"/>
            <a:ext cx="10515600" cy="4351339"/>
          </a:xfrm>
        </p:spPr>
        <p:txBody>
          <a:bodyPr>
            <a:norm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FR" sz="2800" dirty="0"/>
              <a:t>MLM learns document expansion</a:t>
            </a:r>
          </a:p>
          <a:p>
            <a:pPr marL="1142989" lvl="1" indent="-457189"/>
            <a:r>
              <a:rPr lang="en-FR" sz="2800" dirty="0"/>
              <a:t>Not necessarily term weighting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2800" dirty="0"/>
              <a:t>Control parameters</a:t>
            </a:r>
          </a:p>
          <a:p>
            <a:pPr marL="1143000" lvl="1" indent="-457200"/>
            <a:r>
              <a:rPr lang="en-FR" sz="2800" dirty="0"/>
              <a:t>Data</a:t>
            </a:r>
          </a:p>
          <a:p>
            <a:pPr marL="1143000" lvl="1" indent="-457200"/>
            <a:r>
              <a:rPr lang="en-FR" sz="2800" dirty="0"/>
              <a:t>Tokenization</a:t>
            </a:r>
          </a:p>
          <a:p>
            <a:pPr marL="1143000" lvl="1" indent="-457200"/>
            <a:r>
              <a:rPr lang="en-FR" sz="2800" dirty="0"/>
              <a:t>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FR" sz="2800" dirty="0"/>
              <a:t>Cost</a:t>
            </a:r>
          </a:p>
          <a:p>
            <a:pPr marL="1143000" lvl="1" indent="-457200"/>
            <a:r>
              <a:rPr lang="en-FR" sz="2800" dirty="0"/>
              <a:t>BERT effectiveness</a:t>
            </a:r>
          </a:p>
          <a:p>
            <a:pPr marL="1143000" lvl="1" indent="-457200"/>
            <a:r>
              <a:rPr lang="en-FR" sz="2800" dirty="0"/>
              <a:t>1 day with 2A100</a:t>
            </a:r>
          </a:p>
          <a:p>
            <a:pPr marL="1143000" lvl="1" indent="-457200"/>
            <a:endParaRPr lang="en-FR" sz="2800" dirty="0"/>
          </a:p>
          <a:p>
            <a:pPr marL="457200" indent="-457200"/>
            <a:endParaRPr lang="en-FR" sz="2800" dirty="0"/>
          </a:p>
          <a:p>
            <a:pPr marL="457189" indent="-457189"/>
            <a:endParaRPr lang="en-FR" sz="2800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FR" sz="2800" dirty="0"/>
          </a:p>
        </p:txBody>
      </p:sp>
      <p:sp>
        <p:nvSpPr>
          <p:cNvPr id="17" name="Google Shape;118;p21">
            <a:extLst>
              <a:ext uri="{FF2B5EF4-FFF2-40B4-BE49-F238E27FC236}">
                <a16:creationId xmlns:a16="http://schemas.microsoft.com/office/drawing/2014/main" id="{87AD7BC4-24DE-3014-367A-4900DCEA9F7C}"/>
              </a:ext>
            </a:extLst>
          </p:cNvPr>
          <p:cNvSpPr/>
          <p:nvPr/>
        </p:nvSpPr>
        <p:spPr>
          <a:xfrm>
            <a:off x="9646506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E3B031-1505-E6A1-9367-3BEDA422D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58" y="2489764"/>
            <a:ext cx="6342067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774ED-A3A2-EB7B-F1EC-41851C14A9A8}"/>
              </a:ext>
            </a:extLst>
          </p:cNvPr>
          <p:cNvSpPr txBox="1"/>
          <p:nvPr/>
        </p:nvSpPr>
        <p:spPr>
          <a:xfrm>
            <a:off x="186690" y="5875218"/>
            <a:ext cx="1181862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Image from:  Nair et al 2022, </a:t>
            </a:r>
            <a:r>
              <a:rPr lang="en-GB" i="1" dirty="0">
                <a:solidFill>
                  <a:srgbClr val="595959"/>
                </a:solidFill>
                <a:latin typeface="Arial" panose="020B0604020202020204" pitchFamily="34" charset="0"/>
              </a:rPr>
              <a:t>SPLADE-x Learning a Sparse Representation Model for Neural CLIR</a:t>
            </a:r>
            <a:r>
              <a:rPr lang="en-GB" dirty="0">
                <a:solidFill>
                  <a:srgbClr val="595959"/>
                </a:solidFill>
                <a:latin typeface="Arial" panose="020B0604020202020204" pitchFamily="34" charset="0"/>
              </a:rPr>
              <a:t> @ DESIRES22</a:t>
            </a:r>
            <a:endParaRPr lang="en-GB" sz="1400" dirty="0"/>
          </a:p>
          <a:p>
            <a:br>
              <a:rPr lang="en-GB" sz="1400" dirty="0"/>
            </a:br>
            <a:endParaRPr lang="en-FR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53B5E0-09AC-0D5A-F0A4-7FF1EEF2EBA8}"/>
              </a:ext>
            </a:extLst>
          </p:cNvPr>
          <p:cNvSpPr txBox="1">
            <a:spLocks/>
          </p:cNvSpPr>
          <p:nvPr/>
        </p:nvSpPr>
        <p:spPr>
          <a:xfrm>
            <a:off x="838200" y="3749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SPLADE – why pretrain/middle-train</a:t>
            </a:r>
            <a:endParaRPr lang="en-FR" b="1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3BCB95F-6C3D-344D-D3FF-B389EDDC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8F03F8-E215-BE40-B37D-5936C2478674}" type="slidenum">
              <a:rPr lang="en-FR" sz="1200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2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415A-357C-BE0C-FA87-C5784748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EA38-B31C-4A00-A82E-9BBFE6EF9E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90DF5EF7-6DB1-E7D7-8CA5-1B88089F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01" y="1317093"/>
            <a:ext cx="3869198" cy="5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C875159E-A7F0-2056-A104-4A3540D58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33" y="4031738"/>
            <a:ext cx="12255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E583F2-2559-0DB4-D5F6-9288B7D0AD8D}"/>
              </a:ext>
            </a:extLst>
          </p:cNvPr>
          <p:cNvSpPr txBox="1"/>
          <p:nvPr/>
        </p:nvSpPr>
        <p:spPr>
          <a:xfrm>
            <a:off x="8030599" y="3940278"/>
            <a:ext cx="2675501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Logits not bounded</a:t>
            </a:r>
          </a:p>
          <a:p>
            <a:r>
              <a:rPr lang="en-FR" dirty="0"/>
              <a:t>SPLADE log saturation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D6C3B-2C19-2B90-D775-2844D4A566B5}"/>
              </a:ext>
            </a:extLst>
          </p:cNvPr>
          <p:cNvSpPr txBox="1"/>
          <p:nvPr/>
        </p:nvSpPr>
        <p:spPr>
          <a:xfrm>
            <a:off x="8030599" y="1343639"/>
            <a:ext cx="2675501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Document expansion</a:t>
            </a:r>
          </a:p>
          <a:p>
            <a:r>
              <a:rPr lang="en-FR" dirty="0"/>
              <a:t>No sparsity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28DF3-BA8C-E903-4D4F-13F1F8F75E65}"/>
              </a:ext>
            </a:extLst>
          </p:cNvPr>
          <p:cNvSpPr txBox="1"/>
          <p:nvPr/>
        </p:nvSpPr>
        <p:spPr>
          <a:xfrm>
            <a:off x="8030599" y="2355949"/>
            <a:ext cx="2675501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Probability</a:t>
            </a:r>
          </a:p>
          <a:p>
            <a:r>
              <a:rPr lang="en-FR" dirty="0"/>
              <a:t>Many solutions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4D70F0-1C53-11CC-19BD-36942D9DDC14}"/>
              </a:ext>
            </a:extLst>
          </p:cNvPr>
          <p:cNvSpPr txBox="1"/>
          <p:nvPr/>
        </p:nvSpPr>
        <p:spPr>
          <a:xfrm>
            <a:off x="171450" y="6129257"/>
            <a:ext cx="36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Thanks T. Formal for the figure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E41311-3888-98A5-8570-D173BA668CDB}"/>
              </a:ext>
            </a:extLst>
          </p:cNvPr>
          <p:cNvSpPr txBox="1">
            <a:spLocks/>
          </p:cNvSpPr>
          <p:nvPr/>
        </p:nvSpPr>
        <p:spPr>
          <a:xfrm>
            <a:off x="307258" y="92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SPLADE – Relation to MLM training</a:t>
            </a:r>
            <a:endParaRPr lang="en-FR" b="1" dirty="0"/>
          </a:p>
        </p:txBody>
      </p:sp>
    </p:spTree>
    <p:extLst>
      <p:ext uri="{BB962C8B-B14F-4D97-AF65-F5344CB8AC3E}">
        <p14:creationId xmlns:p14="http://schemas.microsoft.com/office/powerpoint/2010/main" val="367372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2415A-357C-BE0C-FA87-C5784748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EA38-B31C-4A00-A82E-9BBFE6EF9E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A2157-EDA2-3823-4EA7-5778FC0BB62E}"/>
              </a:ext>
            </a:extLst>
          </p:cNvPr>
          <p:cNvSpPr txBox="1"/>
          <p:nvPr/>
        </p:nvSpPr>
        <p:spPr>
          <a:xfrm>
            <a:off x="438150" y="1541007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/>
              <a:t>MLM: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6FFDA8-E549-8450-0782-7B668725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1710672"/>
            <a:ext cx="3002280" cy="5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9E7466-EF3C-041D-6808-C154A51B7A7C}"/>
              </a:ext>
            </a:extLst>
          </p:cNvPr>
          <p:cNvCxnSpPr/>
          <p:nvPr/>
        </p:nvCxnSpPr>
        <p:spPr>
          <a:xfrm>
            <a:off x="0" y="314325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53CCEA-5308-0B7B-F2A7-2DBCBC9DE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660" y="3638760"/>
            <a:ext cx="7875270" cy="4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599FFC-C758-4BF6-EEAA-1F6E3F8D5C4D}"/>
              </a:ext>
            </a:extLst>
          </p:cNvPr>
          <p:cNvSpPr txBox="1"/>
          <p:nvPr/>
        </p:nvSpPr>
        <p:spPr>
          <a:xfrm>
            <a:off x="270510" y="3485378"/>
            <a:ext cx="3867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4400" dirty="0"/>
              <a:t>MLM+FLOPS: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36C721B-ED74-7BDE-35D1-24B00B2E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" y="5845811"/>
            <a:ext cx="11189970" cy="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FA87A-637D-8BF4-11B5-9FA59B68073B}"/>
              </a:ext>
            </a:extLst>
          </p:cNvPr>
          <p:cNvSpPr txBox="1"/>
          <p:nvPr/>
        </p:nvSpPr>
        <p:spPr>
          <a:xfrm>
            <a:off x="6259389" y="4310486"/>
            <a:ext cx="2675501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Enforces saturation</a:t>
            </a:r>
          </a:p>
          <a:p>
            <a:r>
              <a:rPr lang="en-FR" dirty="0"/>
              <a:t>Introduces sparsity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90D32-658E-908D-F6C8-2B4DD5528AC3}"/>
              </a:ext>
            </a:extLst>
          </p:cNvPr>
          <p:cNvSpPr txBox="1"/>
          <p:nvPr/>
        </p:nvSpPr>
        <p:spPr>
          <a:xfrm>
            <a:off x="838200" y="5260696"/>
            <a:ext cx="1842135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Avoids collapse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ED98F8-37FB-7338-3B6B-CED18BD68590}"/>
              </a:ext>
            </a:extLst>
          </p:cNvPr>
          <p:cNvSpPr txBox="1"/>
          <p:nvPr/>
        </p:nvSpPr>
        <p:spPr>
          <a:xfrm>
            <a:off x="3670935" y="5260696"/>
            <a:ext cx="3164205" cy="36933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Sparse document expansion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519263-C750-1774-0AEC-A35575C8DF45}"/>
              </a:ext>
            </a:extLst>
          </p:cNvPr>
          <p:cNvSpPr txBox="1"/>
          <p:nvPr/>
        </p:nvSpPr>
        <p:spPr>
          <a:xfrm>
            <a:off x="8075295" y="5122196"/>
            <a:ext cx="1842135" cy="64633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FR" dirty="0"/>
              <a:t>Balance terms</a:t>
            </a:r>
          </a:p>
          <a:p>
            <a:r>
              <a:rPr lang="en-FR" dirty="0"/>
              <a:t>Bounds values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C18B45-5E14-ADE2-A3E4-1482CAB256D6}"/>
              </a:ext>
            </a:extLst>
          </p:cNvPr>
          <p:cNvSpPr txBox="1">
            <a:spLocks/>
          </p:cNvSpPr>
          <p:nvPr/>
        </p:nvSpPr>
        <p:spPr>
          <a:xfrm>
            <a:off x="307258" y="92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SPLADE – MLM+FLOPS training</a:t>
            </a:r>
            <a:endParaRPr lang="en-FR" b="1" dirty="0"/>
          </a:p>
        </p:txBody>
      </p:sp>
    </p:spTree>
    <p:extLst>
      <p:ext uri="{BB962C8B-B14F-4D97-AF65-F5344CB8AC3E}">
        <p14:creationId xmlns:p14="http://schemas.microsoft.com/office/powerpoint/2010/main" val="1484571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Overview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strike="sngStrike" dirty="0"/>
              <a:t>Introduction</a:t>
            </a:r>
          </a:p>
          <a:p>
            <a:r>
              <a:rPr lang="en-FR" u="sng" dirty="0"/>
              <a:t>SPLADE</a:t>
            </a:r>
          </a:p>
          <a:p>
            <a:pPr lvl="1"/>
            <a:r>
              <a:rPr lang="en-FR" strike="sngStrike" dirty="0"/>
              <a:t>Training (SPLADE v1 + Pretraining from Scratch)</a:t>
            </a:r>
          </a:p>
          <a:p>
            <a:pPr lvl="1"/>
            <a:r>
              <a:rPr lang="en-FR" u="sng" dirty="0"/>
              <a:t>Effectiveness (SPLADE v2 / SPLADE ++)</a:t>
            </a:r>
          </a:p>
          <a:p>
            <a:pPr lvl="1"/>
            <a:r>
              <a:rPr lang="en-FR" dirty="0"/>
              <a:t>Efficiency (Efficient SPLADE + Pruning LSR)</a:t>
            </a:r>
          </a:p>
          <a:p>
            <a:r>
              <a:rPr lang="en-FR" dirty="0"/>
              <a:t>Applications</a:t>
            </a:r>
          </a:p>
          <a:p>
            <a:pPr lvl="1"/>
            <a:r>
              <a:rPr lang="en-FR" dirty="0"/>
              <a:t>MultiLingual (or SPLADE outside of English)</a:t>
            </a:r>
          </a:p>
          <a:p>
            <a:pPr lvl="1"/>
            <a:r>
              <a:rPr lang="en-FR" dirty="0"/>
              <a:t>MultiModal </a:t>
            </a:r>
          </a:p>
          <a:p>
            <a:pPr lvl="1"/>
            <a:r>
              <a:rPr lang="en-FR" dirty="0"/>
              <a:t>Out of domain</a:t>
            </a:r>
          </a:p>
          <a:p>
            <a:endParaRPr lang="en-FR" dirty="0"/>
          </a:p>
          <a:p>
            <a:pPr lvl="1"/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C7BD2-9F0A-8D12-209C-923BB6A18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024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SPLADE ++ -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Update SPLADE with advances of dense retrieval</a:t>
            </a:r>
          </a:p>
          <a:p>
            <a:r>
              <a:rPr lang="en-FR" dirty="0"/>
              <a:t>Pretraining models</a:t>
            </a:r>
          </a:p>
          <a:p>
            <a:pPr lvl="1"/>
            <a:r>
              <a:rPr lang="en-FR" dirty="0"/>
              <a:t>Co-condenser</a:t>
            </a:r>
          </a:p>
          <a:p>
            <a:pPr lvl="1"/>
            <a:r>
              <a:rPr lang="en-FR" dirty="0"/>
              <a:t>Main advantage: MLM on in-domain collection</a:t>
            </a:r>
          </a:p>
          <a:p>
            <a:r>
              <a:rPr lang="en-FR" dirty="0"/>
              <a:t>Distillation</a:t>
            </a:r>
          </a:p>
          <a:p>
            <a:pPr lvl="1"/>
            <a:r>
              <a:rPr lang="en-FR" dirty="0"/>
              <a:t>MSE-loss</a:t>
            </a:r>
          </a:p>
          <a:p>
            <a:pPr lvl="1"/>
            <a:r>
              <a:rPr lang="en-FR" dirty="0"/>
              <a:t>Main advantage:</a:t>
            </a:r>
          </a:p>
          <a:p>
            <a:pPr lvl="2"/>
            <a:r>
              <a:rPr lang="en-FR" dirty="0"/>
              <a:t>Improve labelling</a:t>
            </a:r>
          </a:p>
          <a:p>
            <a:pPr lvl="2"/>
            <a:r>
              <a:rPr lang="en-FR" dirty="0"/>
              <a:t>Easier to mimic than to create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2DE1-1989-669D-364C-04BBD1EE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17</a:t>
            </a:fld>
            <a:endParaRPr lang="en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F5183-3077-3A31-9FA8-BEDEE10EDC66}"/>
              </a:ext>
            </a:extLst>
          </p:cNvPr>
          <p:cNvSpPr txBox="1"/>
          <p:nvPr/>
        </p:nvSpPr>
        <p:spPr>
          <a:xfrm>
            <a:off x="337763" y="5892710"/>
            <a:ext cx="99959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et al 2022: From Distillation to Hard Negative Sampling: Making Sparse Neural IR Models More Effective</a:t>
            </a:r>
          </a:p>
          <a:p>
            <a:pPr algn="l"/>
            <a:b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5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8;p21">
            <a:extLst>
              <a:ext uri="{FF2B5EF4-FFF2-40B4-BE49-F238E27FC236}">
                <a16:creationId xmlns:a16="http://schemas.microsoft.com/office/drawing/2014/main" id="{87AD7BC4-24DE-3014-367A-4900DCEA9F7C}"/>
              </a:ext>
            </a:extLst>
          </p:cNvPr>
          <p:cNvSpPr/>
          <p:nvPr/>
        </p:nvSpPr>
        <p:spPr>
          <a:xfrm>
            <a:off x="9646506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4340B-B48D-F432-CE1C-445D558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EA38-B31C-4A00-A82E-9BBFE6EF9E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53B5E0-09AC-0D5A-F0A4-7FF1EEF2EB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SPLADE++ - In-domain results</a:t>
            </a:r>
            <a:endParaRPr lang="en-FR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B4AC4-B320-A845-E062-65D53A4BC4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69910" y="1547604"/>
            <a:ext cx="5052180" cy="4202022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361D06-241D-4275-4E91-306B0687A519}"/>
              </a:ext>
            </a:extLst>
          </p:cNvPr>
          <p:cNvSpPr txBox="1"/>
          <p:nvPr/>
        </p:nvSpPr>
        <p:spPr>
          <a:xfrm>
            <a:off x="337763" y="5892710"/>
            <a:ext cx="99959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et al 2022: From Distillation to Hard Negative Sampling: Making Sparse Neural IR Models More Effective</a:t>
            </a:r>
          </a:p>
          <a:p>
            <a:pPr algn="l"/>
            <a:b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 descr="MS MARCO">
            <a:extLst>
              <a:ext uri="{FF2B5EF4-FFF2-40B4-BE49-F238E27FC236}">
                <a16:creationId xmlns:a16="http://schemas.microsoft.com/office/drawing/2014/main" id="{99111003-0051-FA83-FF0A-E705A9CB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81" y="174961"/>
            <a:ext cx="1033383" cy="10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47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8;p21">
            <a:extLst>
              <a:ext uri="{FF2B5EF4-FFF2-40B4-BE49-F238E27FC236}">
                <a16:creationId xmlns:a16="http://schemas.microsoft.com/office/drawing/2014/main" id="{87AD7BC4-24DE-3014-367A-4900DCEA9F7C}"/>
              </a:ext>
            </a:extLst>
          </p:cNvPr>
          <p:cNvSpPr/>
          <p:nvPr/>
        </p:nvSpPr>
        <p:spPr>
          <a:xfrm>
            <a:off x="9646506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E947E-9B1A-D77D-325C-8429C1B6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Dense models underperformed in out-of-domain</a:t>
            </a:r>
          </a:p>
          <a:p>
            <a:pPr lvl="1"/>
            <a:r>
              <a:rPr lang="en-FR" dirty="0"/>
              <a:t>Being improved with better pre-training (see E5)*</a:t>
            </a:r>
          </a:p>
          <a:p>
            <a:pPr lvl="1"/>
            <a:r>
              <a:rPr lang="en-FR" dirty="0"/>
              <a:t>* extra pretraining might make it not zero-shot</a:t>
            </a:r>
          </a:p>
          <a:p>
            <a:r>
              <a:rPr lang="en-FR" dirty="0"/>
              <a:t>SPLADE was the solely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4340B-B48D-F432-CE1C-445D5585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EA38-B31C-4A00-A82E-9BBFE6EF9E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53B5E0-09AC-0D5A-F0A4-7FF1EEF2EB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R" dirty="0"/>
              <a:t>SPLADE++ - Zero-shot results (BEIR)</a:t>
            </a:r>
            <a:endParaRPr lang="en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7BD68-5F84-3CDA-B3DA-1B7CFB5F82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64394" y="3676256"/>
            <a:ext cx="9234720" cy="1619280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741CF-B248-7094-730C-FE1D2A3C784E}"/>
              </a:ext>
            </a:extLst>
          </p:cNvPr>
          <p:cNvSpPr txBox="1"/>
          <p:nvPr/>
        </p:nvSpPr>
        <p:spPr>
          <a:xfrm>
            <a:off x="337763" y="5892710"/>
            <a:ext cx="99959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Formal et al 2022: From Distillation to Hard Negative Sampling: Making Sparse Neural IR Models More Effective</a:t>
            </a:r>
          </a:p>
          <a:p>
            <a:pPr algn="l"/>
            <a:b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3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003F-1BA9-8BBE-72C2-DF8081E4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FR" dirty="0"/>
              <a:t>Who am I?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2C7351E-046D-2CB3-FCBE-BE2D348463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B26CA-988C-BA99-D576-96E2B98E5698}"/>
              </a:ext>
            </a:extLst>
          </p:cNvPr>
          <p:cNvSpPr txBox="1"/>
          <p:nvPr/>
        </p:nvSpPr>
        <p:spPr>
          <a:xfrm>
            <a:off x="838200" y="1280686"/>
            <a:ext cx="109605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Research Scientist at Naver Labs Europe (NLE)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</a:rPr>
              <a:t>Background: 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</a:rPr>
              <a:t>Machine Learning (optimization, generalization, pruning…) 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</a:rPr>
              <a:t>GSP (Graph Signal Processing, GNNs, graph-based geometry)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IR</a:t>
            </a:r>
            <a:r>
              <a:rPr lang="en-GB" sz="2800" dirty="0">
                <a:latin typeface="Arial" panose="020B0604020202020204" pitchFamily="34" charset="0"/>
              </a:rPr>
              <a:t>: Last 3 years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</a:rPr>
              <a:t>i.e. Ton of rookie mistakes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Arial" panose="020B0604020202020204" pitchFamily="34" charset="0"/>
              </a:rPr>
              <a:t>Works I’m presenting were only possible due to multiple collaborators: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sz="2800" dirty="0"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Thibault Formal, Stéphane </a:t>
            </a:r>
            <a:r>
              <a:rPr lang="en-GB" sz="2800" b="0" i="0" u="none" strike="noStrike" dirty="0" err="1">
                <a:effectLst/>
                <a:latin typeface="Arial" panose="020B0604020202020204" pitchFamily="34" charset="0"/>
              </a:rPr>
              <a:t>Clinchant</a:t>
            </a: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, Simon </a:t>
            </a:r>
            <a:r>
              <a:rPr lang="en-GB" sz="2800" b="0" i="0" u="none" strike="noStrike" dirty="0" err="1">
                <a:effectLst/>
                <a:latin typeface="Arial" panose="020B0604020202020204" pitchFamily="34" charset="0"/>
              </a:rPr>
              <a:t>Lupart</a:t>
            </a: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GB" sz="2800" b="0" i="0" u="none" strike="noStrike" dirty="0" err="1">
                <a:effectLst/>
                <a:latin typeface="Arial" panose="020B0604020202020204" pitchFamily="34" charset="0"/>
              </a:rPr>
              <a:t>Hervé</a:t>
            </a:r>
            <a:r>
              <a:rPr lang="en-GB" sz="28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sz="2800" b="0" i="0" u="none" strike="noStrike" dirty="0" err="1">
                <a:effectLst/>
                <a:latin typeface="Arial" panose="020B0604020202020204" pitchFamily="34" charset="0"/>
              </a:rPr>
              <a:t>Dejean</a:t>
            </a: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GB" sz="2800" dirty="0">
                <a:latin typeface="Arial" panose="020B0604020202020204" pitchFamily="34" charset="0"/>
              </a:rPr>
              <a:t>Nicolas </a:t>
            </a:r>
            <a:r>
              <a:rPr lang="en-GB" sz="2800" dirty="0" err="1">
                <a:latin typeface="Arial" panose="020B0604020202020204" pitchFamily="34" charset="0"/>
              </a:rPr>
              <a:t>Tonellotto</a:t>
            </a:r>
            <a:r>
              <a:rPr lang="en-GB" sz="2800" dirty="0">
                <a:latin typeface="Arial" panose="020B0604020202020204" pitchFamily="34" charset="0"/>
              </a:rPr>
              <a:t>, Benjamin </a:t>
            </a:r>
            <a:r>
              <a:rPr lang="en-GB" sz="2800" dirty="0" err="1">
                <a:latin typeface="Arial" panose="020B0604020202020204" pitchFamily="34" charset="0"/>
              </a:rPr>
              <a:t>Piwowarski</a:t>
            </a:r>
            <a:r>
              <a:rPr lang="en-GB" sz="2800" dirty="0">
                <a:latin typeface="Arial" panose="020B0604020202020204" pitchFamily="34" charset="0"/>
              </a:rPr>
              <a:t>, Vaishali Pal, Arnaud </a:t>
            </a:r>
            <a:r>
              <a:rPr lang="en-GB" sz="2800" dirty="0" err="1">
                <a:latin typeface="Arial" panose="020B0604020202020204" pitchFamily="34" charset="0"/>
              </a:rPr>
              <a:t>Sors</a:t>
            </a:r>
            <a:endParaRPr lang="en-GB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F3E5191C-6522-197A-BA24-D35778DE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690" y="243273"/>
            <a:ext cx="1927509" cy="199136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37F668-BEC1-D4D3-F8FC-A442D1A4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1078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Effectiveness -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SPLADE is an effective method</a:t>
            </a:r>
          </a:p>
          <a:p>
            <a:r>
              <a:rPr lang="en-FR" dirty="0"/>
              <a:t>It shines in out-of-domain scenarios</a:t>
            </a:r>
          </a:p>
          <a:p>
            <a:r>
              <a:rPr lang="en-FR" dirty="0"/>
              <a:t>Most advances in dense retrieval translate well to SPLADE</a:t>
            </a:r>
          </a:p>
          <a:p>
            <a:r>
              <a:rPr lang="en-FR" dirty="0"/>
              <a:t>Note: these comparisons are a bit old (Jan 2022)</a:t>
            </a:r>
          </a:p>
          <a:p>
            <a:pPr lvl="1"/>
            <a:r>
              <a:rPr lang="en-FR" dirty="0"/>
              <a:t>Needs updating</a:t>
            </a:r>
          </a:p>
          <a:p>
            <a:pPr lvl="1"/>
            <a:r>
              <a:rPr lang="en-FR" dirty="0"/>
              <a:t>Should appear soon</a:t>
            </a:r>
          </a:p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1008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Overview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strike="sngStrike" dirty="0"/>
              <a:t>Introduction</a:t>
            </a:r>
          </a:p>
          <a:p>
            <a:r>
              <a:rPr lang="en-FR" u="sng" dirty="0"/>
              <a:t>SPLADE</a:t>
            </a:r>
          </a:p>
          <a:p>
            <a:pPr lvl="1"/>
            <a:r>
              <a:rPr lang="en-FR" strike="sngStrike" dirty="0"/>
              <a:t>Training (SPLADE v1 + Pretraining from Scratch)</a:t>
            </a:r>
          </a:p>
          <a:p>
            <a:pPr lvl="1"/>
            <a:r>
              <a:rPr lang="en-FR" strike="sngStrike" dirty="0"/>
              <a:t>Effectiveness (SPLADE v2 / SPLADE ++)</a:t>
            </a:r>
          </a:p>
          <a:p>
            <a:pPr lvl="1"/>
            <a:r>
              <a:rPr lang="en-FR" u="sng" dirty="0"/>
              <a:t>Efficiency (Efficient SPLADE + Pruning LSR)</a:t>
            </a:r>
          </a:p>
          <a:p>
            <a:r>
              <a:rPr lang="en-FR" dirty="0"/>
              <a:t>Applications</a:t>
            </a:r>
          </a:p>
          <a:p>
            <a:pPr lvl="1"/>
            <a:r>
              <a:rPr lang="en-FR" dirty="0"/>
              <a:t>MultiLingual (or SPLADE outside of English)</a:t>
            </a:r>
          </a:p>
          <a:p>
            <a:pPr lvl="1"/>
            <a:r>
              <a:rPr lang="en-FR" dirty="0"/>
              <a:t>MultiModal </a:t>
            </a:r>
          </a:p>
          <a:p>
            <a:pPr lvl="1"/>
            <a:r>
              <a:rPr lang="en-FR" dirty="0"/>
              <a:t>Out of domain</a:t>
            </a:r>
          </a:p>
          <a:p>
            <a:endParaRPr lang="en-FR" dirty="0"/>
          </a:p>
          <a:p>
            <a:pPr lvl="1"/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86E6-2415-DD46-6500-3EB3A74E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815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90B25-656D-4345-9A88-C8C55FA11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0" r="640" b="38451"/>
          <a:stretch/>
        </p:blipFill>
        <p:spPr>
          <a:xfrm>
            <a:off x="2611169" y="2475134"/>
            <a:ext cx="6207137" cy="3252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0AE94-1099-FE7C-28C2-7EAF8D43D280}"/>
              </a:ext>
            </a:extLst>
          </p:cNvPr>
          <p:cNvSpPr txBox="1"/>
          <p:nvPr/>
        </p:nvSpPr>
        <p:spPr>
          <a:xfrm>
            <a:off x="99275" y="5982897"/>
            <a:ext cx="6724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Wacky Weights, Mackenzie, Trotman and Lin, 2021</a:t>
            </a:r>
            <a:endParaRPr lang="en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2008B-B2DE-758F-7101-11DC3893B448}"/>
              </a:ext>
            </a:extLst>
          </p:cNvPr>
          <p:cNvSpPr txBox="1"/>
          <p:nvPr/>
        </p:nvSpPr>
        <p:spPr>
          <a:xfrm>
            <a:off x="580103" y="17251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sz="1800" b="1" dirty="0"/>
              <a:t>Findings: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800" dirty="0"/>
              <a:t>Recent sparse models are </a:t>
            </a:r>
            <a:r>
              <a:rPr lang="en-GB" sz="1800" dirty="0"/>
              <a:t>  </a:t>
            </a:r>
            <a:r>
              <a:rPr lang="en-FR" sz="1800" dirty="0"/>
              <a:t>slower than BM25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SPLADE 50x slower on m</a:t>
            </a:r>
            <a:r>
              <a:rPr lang="en-FR" sz="1800" dirty="0"/>
              <a:t>ono-thread evaluation</a:t>
            </a:r>
            <a:endParaRPr lang="en-GB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C491CC-096D-0FB9-402F-B9948BA15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22</a:t>
            </a:fld>
            <a:endParaRPr lang="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A8D626-8021-A503-5A9B-2BBAD8F726B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FR" b="1"/>
              <a:t>Efficiency – Current methods</a:t>
            </a:r>
            <a:endParaRPr lang="en-FR" b="1" dirty="0"/>
          </a:p>
        </p:txBody>
      </p:sp>
    </p:spTree>
    <p:extLst>
      <p:ext uri="{BB962C8B-B14F-4D97-AF65-F5344CB8AC3E}">
        <p14:creationId xmlns:p14="http://schemas.microsoft.com/office/powerpoint/2010/main" val="3620543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Efficiency – Current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Completely redesign training for efficiency</a:t>
            </a:r>
          </a:p>
          <a:p>
            <a:pPr lvl="1"/>
            <a:r>
              <a:rPr lang="en-FR" dirty="0"/>
              <a:t>Efficient-SPLADE (following slides)</a:t>
            </a:r>
          </a:p>
          <a:p>
            <a:r>
              <a:rPr lang="en-FR" dirty="0"/>
              <a:t>Approximate Sparse retrieval</a:t>
            </a:r>
          </a:p>
          <a:p>
            <a:pPr lvl="1"/>
            <a:r>
              <a:rPr lang="en-FR" dirty="0"/>
              <a:t>Prune the index (following slides)</a:t>
            </a:r>
          </a:p>
          <a:p>
            <a:pPr lvl="1"/>
            <a:r>
              <a:rPr lang="en-FR" dirty="0"/>
              <a:t>Sketching (Bruch et al)</a:t>
            </a:r>
          </a:p>
          <a:p>
            <a:pPr lvl="1"/>
            <a:r>
              <a:rPr lang="en-FR" dirty="0"/>
              <a:t>Densifying Sparse (Lin and Lin)</a:t>
            </a:r>
          </a:p>
          <a:p>
            <a:r>
              <a:rPr lang="en-FR" dirty="0"/>
              <a:t>Modify the inverted index algorithm</a:t>
            </a:r>
          </a:p>
          <a:p>
            <a:pPr lvl="1"/>
            <a:r>
              <a:rPr lang="en-FR" dirty="0"/>
              <a:t>Guided Traversal (Mallia et al)</a:t>
            </a:r>
          </a:p>
          <a:p>
            <a:pPr lvl="1"/>
            <a:r>
              <a:rPr lang="en-FR" dirty="0"/>
              <a:t>Postings Clippings (Mackenzie et al)</a:t>
            </a:r>
          </a:p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72380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Efficient SPLADE – redesigning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FR" dirty="0"/>
              <a:t>III)</a:t>
            </a:r>
            <a:r>
              <a:rPr lang="en-GB" dirty="0"/>
              <a:t>  Separating encoders</a:t>
            </a:r>
          </a:p>
          <a:p>
            <a:pPr lvl="1"/>
            <a:r>
              <a:rPr lang="en-GB" dirty="0"/>
              <a:t>Traditional SPLADE makes no difference between query and document</a:t>
            </a:r>
          </a:p>
          <a:p>
            <a:pPr lvl="1"/>
            <a:r>
              <a:rPr lang="en-GB" dirty="0"/>
              <a:t>Hard for the model to learn that </a:t>
            </a:r>
            <a:r>
              <a:rPr lang="en-GB" dirty="0" err="1"/>
              <a:t>sparsities</a:t>
            </a:r>
            <a:r>
              <a:rPr lang="en-GB" dirty="0"/>
              <a:t> may be different</a:t>
            </a:r>
          </a:p>
          <a:p>
            <a:r>
              <a:rPr lang="en-GB" dirty="0"/>
              <a:t>IV) Using L1 regularization instead of FLOPS on queries</a:t>
            </a:r>
          </a:p>
          <a:p>
            <a:pPr lvl="1"/>
            <a:r>
              <a:rPr lang="en-GB" dirty="0"/>
              <a:t>FLOPS is optimized for generating balanced indexes</a:t>
            </a:r>
          </a:p>
          <a:p>
            <a:pPr lvl="1"/>
            <a:r>
              <a:rPr lang="en-GB" dirty="0"/>
              <a:t>Queries need to be small, but don’t need to be balanced</a:t>
            </a:r>
          </a:p>
          <a:p>
            <a:r>
              <a:rPr lang="en-GB" dirty="0"/>
              <a:t>V) Unsupervised FLOPS+MLM training</a:t>
            </a:r>
          </a:p>
          <a:p>
            <a:pPr lvl="1"/>
            <a:r>
              <a:rPr lang="en-GB" dirty="0"/>
              <a:t>Improves the state of the network before pretraining</a:t>
            </a:r>
          </a:p>
          <a:p>
            <a:pPr lvl="1"/>
            <a:r>
              <a:rPr lang="en-GB" dirty="0"/>
              <a:t>Network already knows output should be sparse</a:t>
            </a:r>
            <a:r>
              <a:rPr lang="en-FR" dirty="0"/>
              <a:t> </a:t>
            </a:r>
          </a:p>
          <a:p>
            <a:r>
              <a:rPr lang="en-FR" dirty="0"/>
              <a:t>VI) Use smaller query encoder</a:t>
            </a:r>
          </a:p>
          <a:p>
            <a:pPr lvl="1"/>
            <a:r>
              <a:rPr lang="en-FR" dirty="0"/>
              <a:t>Reduce query encoding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24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C49AA-9BEA-FC59-D00F-C40748C21DFD}"/>
              </a:ext>
            </a:extLst>
          </p:cNvPr>
          <p:cNvSpPr txBox="1"/>
          <p:nvPr/>
        </p:nvSpPr>
        <p:spPr>
          <a:xfrm>
            <a:off x="176981" y="6176963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An efficiency study for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splade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models,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Lassance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</a:rPr>
              <a:t>and </a:t>
            </a:r>
            <a:r>
              <a:rPr lang="en-GB" dirty="0" err="1">
                <a:latin typeface="Arial" panose="020B0604020202020204" pitchFamily="34" charset="0"/>
              </a:rPr>
              <a:t>Clinchant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202</a:t>
            </a:r>
            <a:r>
              <a:rPr lang="en-GB" dirty="0">
                <a:latin typeface="Arial" panose="020B0604020202020204" pitchFamily="34" charset="0"/>
              </a:rPr>
              <a:t>2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66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Efficient SPLADE – in-domain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25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C49AA-9BEA-FC59-D00F-C40748C21DFD}"/>
              </a:ext>
            </a:extLst>
          </p:cNvPr>
          <p:cNvSpPr txBox="1"/>
          <p:nvPr/>
        </p:nvSpPr>
        <p:spPr>
          <a:xfrm>
            <a:off x="176981" y="6176963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An efficiency study for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splade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models,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Lassance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</a:rPr>
              <a:t>and </a:t>
            </a:r>
            <a:r>
              <a:rPr lang="en-GB" dirty="0" err="1">
                <a:latin typeface="Arial" panose="020B0604020202020204" pitchFamily="34" charset="0"/>
              </a:rPr>
              <a:t>Clinchant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202</a:t>
            </a:r>
            <a:r>
              <a:rPr lang="en-GB" dirty="0">
                <a:latin typeface="Arial" panose="020B0604020202020204" pitchFamily="34" charset="0"/>
              </a:rPr>
              <a:t>2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76A3A-2FEE-1BFD-61D8-8FF48341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" t="9187" r="5295"/>
          <a:stretch/>
        </p:blipFill>
        <p:spPr>
          <a:xfrm>
            <a:off x="1933161" y="1455357"/>
            <a:ext cx="8325678" cy="47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1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Efficient SPLADE – in-domain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26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C49AA-9BEA-FC59-D00F-C40748C21DFD}"/>
              </a:ext>
            </a:extLst>
          </p:cNvPr>
          <p:cNvSpPr txBox="1"/>
          <p:nvPr/>
        </p:nvSpPr>
        <p:spPr>
          <a:xfrm>
            <a:off x="176981" y="6176963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An efficiency study for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splade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models,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Lassance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</a:rPr>
              <a:t>and </a:t>
            </a:r>
            <a:r>
              <a:rPr lang="en-GB" dirty="0" err="1">
                <a:latin typeface="Arial" panose="020B0604020202020204" pitchFamily="34" charset="0"/>
              </a:rPr>
              <a:t>Clinchant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202</a:t>
            </a:r>
            <a:r>
              <a:rPr lang="en-GB" dirty="0">
                <a:latin typeface="Arial" panose="020B0604020202020204" pitchFamily="34" charset="0"/>
              </a:rPr>
              <a:t>2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4E624-906F-90CB-16A7-9AAF4C78E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6" r="4800"/>
          <a:stretch/>
        </p:blipFill>
        <p:spPr>
          <a:xfrm>
            <a:off x="2459904" y="1441767"/>
            <a:ext cx="7272192" cy="45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Efficient SPLADE – in-domain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27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C49AA-9BEA-FC59-D00F-C40748C21DFD}"/>
              </a:ext>
            </a:extLst>
          </p:cNvPr>
          <p:cNvSpPr txBox="1"/>
          <p:nvPr/>
        </p:nvSpPr>
        <p:spPr>
          <a:xfrm>
            <a:off x="176981" y="6176963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An efficiency study for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splade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models,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Lassance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</a:rPr>
              <a:t>and </a:t>
            </a:r>
            <a:r>
              <a:rPr lang="en-GB" dirty="0" err="1">
                <a:latin typeface="Arial" panose="020B0604020202020204" pitchFamily="34" charset="0"/>
              </a:rPr>
              <a:t>Clinchant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202</a:t>
            </a:r>
            <a:r>
              <a:rPr lang="en-GB" dirty="0">
                <a:latin typeface="Arial" panose="020B0604020202020204" pitchFamily="34" charset="0"/>
              </a:rPr>
              <a:t>2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DE40D-A9A8-D4FE-C653-179837AB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53" y="1542717"/>
            <a:ext cx="7082293" cy="4150058"/>
          </a:xfrm>
          <a:prstGeom prst="rect">
            <a:avLst/>
          </a:prstGeom>
        </p:spPr>
      </p:pic>
      <p:pic>
        <p:nvPicPr>
          <p:cNvPr id="7" name="Picture 6" descr="MS MARCO">
            <a:extLst>
              <a:ext uri="{FF2B5EF4-FFF2-40B4-BE49-F238E27FC236}">
                <a16:creationId xmlns:a16="http://schemas.microsoft.com/office/drawing/2014/main" id="{D7F2A2A2-34DE-B53B-622A-9317F145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81" y="174961"/>
            <a:ext cx="1033383" cy="10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89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Efficient SPLADE – out-of-domain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28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3C49AA-9BEA-FC59-D00F-C40748C21DFD}"/>
              </a:ext>
            </a:extLst>
          </p:cNvPr>
          <p:cNvSpPr txBox="1"/>
          <p:nvPr/>
        </p:nvSpPr>
        <p:spPr>
          <a:xfrm>
            <a:off x="176981" y="6176963"/>
            <a:ext cx="718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An efficiency study for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splade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models,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Lassance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</a:rPr>
              <a:t>and </a:t>
            </a:r>
            <a:r>
              <a:rPr lang="en-GB" dirty="0" err="1">
                <a:latin typeface="Arial" panose="020B0604020202020204" pitchFamily="34" charset="0"/>
              </a:rPr>
              <a:t>Clinchant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202</a:t>
            </a:r>
            <a:r>
              <a:rPr lang="en-GB" dirty="0">
                <a:latin typeface="Arial" panose="020B0604020202020204" pitchFamily="34" charset="0"/>
              </a:rPr>
              <a:t>2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B238532-F1F5-888A-286E-168358348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1463040"/>
            <a:ext cx="89027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D013C-8011-BEA8-E870-8743E258BC2E}"/>
              </a:ext>
            </a:extLst>
          </p:cNvPr>
          <p:cNvSpPr txBox="1"/>
          <p:nvPr/>
        </p:nvSpPr>
        <p:spPr>
          <a:xfrm>
            <a:off x="322740" y="5394960"/>
            <a:ext cx="1095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BEIR* creates an ensemble with BM25 to non BM25-baselines</a:t>
            </a:r>
          </a:p>
          <a:p>
            <a:r>
              <a:rPr lang="en-FR" sz="2400" dirty="0"/>
              <a:t>Latency increases by 4 ms</a:t>
            </a:r>
          </a:p>
        </p:txBody>
      </p:sp>
    </p:spTree>
    <p:extLst>
      <p:ext uri="{BB962C8B-B14F-4D97-AF65-F5344CB8AC3E}">
        <p14:creationId xmlns:p14="http://schemas.microsoft.com/office/powerpoint/2010/main" val="414646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Pruning LSR methods -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What can we do with a fixed model?</a:t>
            </a:r>
          </a:p>
          <a:p>
            <a:pPr lvl="1"/>
            <a:r>
              <a:rPr lang="en-GB" dirty="0"/>
              <a:t>N</a:t>
            </a:r>
            <a:r>
              <a:rPr lang="en-FR" dirty="0"/>
              <a:t>o retraining</a:t>
            </a:r>
          </a:p>
          <a:p>
            <a:r>
              <a:rPr lang="en-FR" dirty="0"/>
              <a:t>Pruning can be the solution</a:t>
            </a:r>
          </a:p>
          <a:p>
            <a:pPr lvl="1"/>
            <a:r>
              <a:rPr lang="en-FR" dirty="0"/>
              <a:t>Indexes have redundant info</a:t>
            </a:r>
          </a:p>
          <a:p>
            <a:r>
              <a:rPr lang="en-FR" dirty="0"/>
              <a:t>Basic methods</a:t>
            </a:r>
          </a:p>
          <a:p>
            <a:pPr lvl="1"/>
            <a:r>
              <a:rPr lang="en-FR" dirty="0"/>
              <a:t>Document-centric: Prune documents to </a:t>
            </a:r>
            <a:r>
              <a:rPr lang="en-FR" b="1" dirty="0"/>
              <a:t>k</a:t>
            </a:r>
          </a:p>
          <a:p>
            <a:pPr lvl="1"/>
            <a:r>
              <a:rPr lang="en-FR" dirty="0"/>
              <a:t>Term-centric: Prune posting lists to a relative size</a:t>
            </a:r>
          </a:p>
          <a:p>
            <a:pPr lvl="1"/>
            <a:r>
              <a:rPr lang="en-FR" dirty="0"/>
              <a:t>Agnostic: Remove scores lower than </a:t>
            </a:r>
            <a:r>
              <a:rPr lang="en-FR" b="1" dirty="0"/>
              <a:t>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29</a:t>
            </a:fld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925DA-BB03-94A1-E97A-80C56839CBC7}"/>
              </a:ext>
            </a:extLst>
          </p:cNvPr>
          <p:cNvSpPr txBox="1"/>
          <p:nvPr/>
        </p:nvSpPr>
        <p:spPr>
          <a:xfrm>
            <a:off x="-1" y="6176963"/>
            <a:ext cx="6961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A Static Pruning Study on Sparse Neural Retrievers, Lassance et al 2023</a:t>
            </a:r>
          </a:p>
        </p:txBody>
      </p:sp>
    </p:spTree>
    <p:extLst>
      <p:ext uri="{BB962C8B-B14F-4D97-AF65-F5344CB8AC3E}">
        <p14:creationId xmlns:p14="http://schemas.microsoft.com/office/powerpoint/2010/main" val="84552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Context – Information Retrieval</a:t>
            </a:r>
          </a:p>
        </p:txBody>
      </p:sp>
      <p:sp>
        <p:nvSpPr>
          <p:cNvPr id="4" name="Google Shape;117;p21">
            <a:extLst>
              <a:ext uri="{FF2B5EF4-FFF2-40B4-BE49-F238E27FC236}">
                <a16:creationId xmlns:a16="http://schemas.microsoft.com/office/drawing/2014/main" id="{6E944DC4-F761-4695-275E-7CD148B3B75C}"/>
              </a:ext>
            </a:extLst>
          </p:cNvPr>
          <p:cNvSpPr/>
          <p:nvPr/>
        </p:nvSpPr>
        <p:spPr>
          <a:xfrm>
            <a:off x="7893905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8;p21">
            <a:extLst>
              <a:ext uri="{FF2B5EF4-FFF2-40B4-BE49-F238E27FC236}">
                <a16:creationId xmlns:a16="http://schemas.microsoft.com/office/drawing/2014/main" id="{22F7CD2E-30AC-71C0-B63E-5C127B36E1CA}"/>
              </a:ext>
            </a:extLst>
          </p:cNvPr>
          <p:cNvSpPr/>
          <p:nvPr/>
        </p:nvSpPr>
        <p:spPr>
          <a:xfrm>
            <a:off x="9646505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42;p23">
            <a:extLst>
              <a:ext uri="{FF2B5EF4-FFF2-40B4-BE49-F238E27FC236}">
                <a16:creationId xmlns:a16="http://schemas.microsoft.com/office/drawing/2014/main" id="{95F04B86-ABD6-504C-C141-BA7D16673AFD}"/>
              </a:ext>
            </a:extLst>
          </p:cNvPr>
          <p:cNvSpPr txBox="1"/>
          <p:nvPr/>
        </p:nvSpPr>
        <p:spPr>
          <a:xfrm>
            <a:off x="6621022" y="2534952"/>
            <a:ext cx="395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rgbClr val="595959"/>
                </a:solidFill>
              </a:rPr>
              <a:t>large collection (e.g. 1B web pages)</a:t>
            </a: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7" name="Google Shape;143;p23">
            <a:extLst>
              <a:ext uri="{FF2B5EF4-FFF2-40B4-BE49-F238E27FC236}">
                <a16:creationId xmlns:a16="http://schemas.microsoft.com/office/drawing/2014/main" id="{B858AE0D-4F32-16D6-4F5E-E9AD5A59DC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4395" y="2480259"/>
            <a:ext cx="5256627" cy="347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;p23">
            <a:extLst>
              <a:ext uri="{FF2B5EF4-FFF2-40B4-BE49-F238E27FC236}">
                <a16:creationId xmlns:a16="http://schemas.microsoft.com/office/drawing/2014/main" id="{D96E65B6-324B-08C7-9814-6D6D0C6EC336}"/>
              </a:ext>
            </a:extLst>
          </p:cNvPr>
          <p:cNvSpPr txBox="1"/>
          <p:nvPr/>
        </p:nvSpPr>
        <p:spPr>
          <a:xfrm>
            <a:off x="5740495" y="4235259"/>
            <a:ext cx="4088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A61C00"/>
                </a:solidFill>
              </a:rPr>
              <a:t>re-ranking</a:t>
            </a:r>
            <a:endParaRPr sz="1800" b="1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595959"/>
                </a:solidFill>
              </a:rPr>
              <a:t>high compute, precision oriented</a:t>
            </a:r>
            <a:endParaRPr sz="1800">
              <a:solidFill>
                <a:srgbClr val="595959"/>
              </a:solidFill>
            </a:endParaRPr>
          </a:p>
        </p:txBody>
      </p:sp>
      <p:cxnSp>
        <p:nvCxnSpPr>
          <p:cNvPr id="9" name="Google Shape;147;p23">
            <a:extLst>
              <a:ext uri="{FF2B5EF4-FFF2-40B4-BE49-F238E27FC236}">
                <a16:creationId xmlns:a16="http://schemas.microsoft.com/office/drawing/2014/main" id="{6830D977-5486-B2BD-1F86-8C50AD5B354C}"/>
              </a:ext>
            </a:extLst>
          </p:cNvPr>
          <p:cNvCxnSpPr/>
          <p:nvPr/>
        </p:nvCxnSpPr>
        <p:spPr>
          <a:xfrm flipH="1">
            <a:off x="6484445" y="5195559"/>
            <a:ext cx="590100" cy="76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148;p23">
            <a:extLst>
              <a:ext uri="{FF2B5EF4-FFF2-40B4-BE49-F238E27FC236}">
                <a16:creationId xmlns:a16="http://schemas.microsoft.com/office/drawing/2014/main" id="{7E41B002-CEB9-576A-CEF5-A97D28253200}"/>
              </a:ext>
            </a:extLst>
          </p:cNvPr>
          <p:cNvSpPr txBox="1"/>
          <p:nvPr/>
        </p:nvSpPr>
        <p:spPr>
          <a:xfrm>
            <a:off x="7038770" y="5346159"/>
            <a:ext cx="343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ranked list of documents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2066BA-70BF-8992-35F4-357CE2D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1760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Pruning LSR methods – In domain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30</a:t>
            </a:fld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925DA-BB03-94A1-E97A-80C56839CBC7}"/>
              </a:ext>
            </a:extLst>
          </p:cNvPr>
          <p:cNvSpPr txBox="1"/>
          <p:nvPr/>
        </p:nvSpPr>
        <p:spPr>
          <a:xfrm>
            <a:off x="-1" y="6176963"/>
            <a:ext cx="6961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A Static Pruning Study on Sparse Neural Retrievers, Lassance et al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7865C-242A-1ABF-A8FF-BE2AEF44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4" y="2226239"/>
            <a:ext cx="10587676" cy="3594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76767-7185-66FD-269B-A7B9829BDC01}"/>
              </a:ext>
            </a:extLst>
          </p:cNvPr>
          <p:cNvSpPr txBox="1"/>
          <p:nvPr/>
        </p:nvSpPr>
        <p:spPr>
          <a:xfrm>
            <a:off x="838200" y="1546908"/>
            <a:ext cx="5765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fr-FR" sz="1800" b="1" spc="-1" dirty="0" err="1">
                <a:solidFill>
                  <a:srgbClr val="000000"/>
                </a:solidFill>
                <a:latin typeface="Source Code Pro"/>
                <a:ea typeface="Arial"/>
              </a:rPr>
              <a:t>Recall</a:t>
            </a:r>
            <a:r>
              <a:rPr lang="fr-FR" sz="1800" spc="-1" dirty="0">
                <a:solidFill>
                  <a:srgbClr val="000000"/>
                </a:solidFill>
                <a:latin typeface="Source Code Pro"/>
                <a:ea typeface="Arial"/>
              </a:rPr>
              <a:t> </a:t>
            </a:r>
            <a:r>
              <a:rPr lang="fr-FR" sz="1800" spc="-1" dirty="0" err="1">
                <a:solidFill>
                  <a:srgbClr val="000000"/>
                </a:solidFill>
                <a:latin typeface="Source Code Pro"/>
                <a:ea typeface="Arial"/>
              </a:rPr>
              <a:t>is</a:t>
            </a:r>
            <a:r>
              <a:rPr lang="fr-FR" sz="1800" spc="-1" dirty="0">
                <a:solidFill>
                  <a:srgbClr val="000000"/>
                </a:solidFill>
                <a:latin typeface="Source Code Pro"/>
                <a:ea typeface="Arial"/>
              </a:rPr>
              <a:t> </a:t>
            </a:r>
            <a:r>
              <a:rPr lang="fr-FR" sz="1800" b="1" spc="-1" dirty="0" err="1">
                <a:solidFill>
                  <a:srgbClr val="000000"/>
                </a:solidFill>
                <a:latin typeface="Source Code Pro"/>
                <a:ea typeface="Arial"/>
              </a:rPr>
              <a:t>less</a:t>
            </a:r>
            <a:r>
              <a:rPr lang="fr-FR" sz="1800" b="1" spc="-1" dirty="0">
                <a:solidFill>
                  <a:srgbClr val="000000"/>
                </a:solidFill>
                <a:latin typeface="Source Code Pro"/>
                <a:ea typeface="Arial"/>
              </a:rPr>
              <a:t> sensitive </a:t>
            </a:r>
            <a:r>
              <a:rPr lang="fr-FR" sz="1800" spc="-1" dirty="0" err="1">
                <a:solidFill>
                  <a:srgbClr val="000000"/>
                </a:solidFill>
                <a:latin typeface="Source Code Pro"/>
                <a:ea typeface="Arial"/>
              </a:rPr>
              <a:t>than</a:t>
            </a:r>
            <a:r>
              <a:rPr lang="fr-FR" sz="1800" spc="-1" dirty="0">
                <a:solidFill>
                  <a:srgbClr val="000000"/>
                </a:solidFill>
                <a:latin typeface="Source Code Pro"/>
                <a:ea typeface="Arial"/>
              </a:rPr>
              <a:t> </a:t>
            </a:r>
            <a:r>
              <a:rPr lang="fr-FR" sz="1800" b="1" spc="-1" dirty="0">
                <a:solidFill>
                  <a:srgbClr val="000000"/>
                </a:solidFill>
                <a:latin typeface="Source Code Pro"/>
                <a:ea typeface="Arial"/>
              </a:rPr>
              <a:t>MRR</a:t>
            </a:r>
          </a:p>
          <a:p>
            <a:pPr marL="742950" indent="-742950">
              <a:buAutoNum type="arabicPeriod"/>
            </a:pPr>
            <a:r>
              <a:rPr lang="fr-FR" sz="1800" b="1" strike="noStrike" spc="-1" dirty="0">
                <a:solidFill>
                  <a:schemeClr val="bg2">
                    <a:lumMod val="50000"/>
                  </a:schemeClr>
                </a:solidFill>
                <a:latin typeface="Source Code Pro"/>
                <a:ea typeface="Arial"/>
              </a:rPr>
              <a:t>2x </a:t>
            </a:r>
            <a:r>
              <a:rPr lang="fr-FR" sz="1800" b="1" spc="-1" dirty="0">
                <a:solidFill>
                  <a:schemeClr val="bg2">
                    <a:lumMod val="50000"/>
                  </a:schemeClr>
                </a:solidFill>
                <a:latin typeface="Source Code Pro"/>
                <a:ea typeface="Arial"/>
              </a:rPr>
              <a:t>-&gt; 2%, </a:t>
            </a:r>
            <a:r>
              <a:rPr lang="fr-FR" sz="1800" b="1" spc="-1" dirty="0">
                <a:solidFill>
                  <a:srgbClr val="FF0000"/>
                </a:solidFill>
                <a:latin typeface="Source Code Pro"/>
                <a:ea typeface="Arial"/>
              </a:rPr>
              <a:t>4x -&gt; 8%</a:t>
            </a:r>
            <a:endParaRPr lang="en-US" sz="1800" b="1" strike="noStrike" spc="-1" dirty="0">
              <a:solidFill>
                <a:srgbClr val="FF0000"/>
              </a:solidFill>
              <a:latin typeface="Source Code Pro"/>
              <a:ea typeface="Arial"/>
            </a:endParaRPr>
          </a:p>
        </p:txBody>
      </p:sp>
      <p:pic>
        <p:nvPicPr>
          <p:cNvPr id="10" name="Picture 9" descr="MS MARCO">
            <a:extLst>
              <a:ext uri="{FF2B5EF4-FFF2-40B4-BE49-F238E27FC236}">
                <a16:creationId xmlns:a16="http://schemas.microsoft.com/office/drawing/2014/main" id="{F027EEE2-BA65-B00E-EA8E-C3928986E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81" y="174961"/>
            <a:ext cx="1033383" cy="10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76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Pruning LSR methods – Prune or FLOPS?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31</a:t>
            </a:fld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925DA-BB03-94A1-E97A-80C56839CBC7}"/>
              </a:ext>
            </a:extLst>
          </p:cNvPr>
          <p:cNvSpPr txBox="1"/>
          <p:nvPr/>
        </p:nvSpPr>
        <p:spPr>
          <a:xfrm>
            <a:off x="-1" y="6176963"/>
            <a:ext cx="6961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A Static Pruning Study on Sparse Neural Retrievers, Lassance et al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63127-C58C-D880-648D-6AB45A2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64" y="1690688"/>
            <a:ext cx="4783272" cy="4171271"/>
          </a:xfrm>
          <a:prstGeom prst="rect">
            <a:avLst/>
          </a:prstGeom>
        </p:spPr>
      </p:pic>
      <p:pic>
        <p:nvPicPr>
          <p:cNvPr id="11" name="Picture 10" descr="MS MARCO">
            <a:extLst>
              <a:ext uri="{FF2B5EF4-FFF2-40B4-BE49-F238E27FC236}">
                <a16:creationId xmlns:a16="http://schemas.microsoft.com/office/drawing/2014/main" id="{E80C797A-D8D1-F74A-E160-F010C92A5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81" y="174961"/>
            <a:ext cx="1033383" cy="10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4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b="1" dirty="0"/>
              <a:t>Efficiency -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18431-2EC8-EFE3-AEFE-0807BE4D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32</a:t>
            </a:fld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8909-D23D-CC4D-6B36-C46186F6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FR" dirty="0"/>
              <a:t>SPLADE can be made efficient</a:t>
            </a:r>
          </a:p>
          <a:p>
            <a:r>
              <a:rPr lang="en-FR" dirty="0"/>
              <a:t>With retraining (Efficient-VI-BT-Medium): </a:t>
            </a:r>
            <a:endParaRPr lang="en-GB" dirty="0"/>
          </a:p>
          <a:p>
            <a:pPr lvl="1"/>
            <a:r>
              <a:rPr lang="en-GB" dirty="0"/>
              <a:t>Only 2x the cost of BM25 on MSMARCO</a:t>
            </a:r>
          </a:p>
          <a:p>
            <a:pPr lvl="1"/>
            <a:r>
              <a:rPr lang="en-GB" dirty="0"/>
              <a:t>Comparable to ColBERTv2 on MSMARCO (&lt;10%)</a:t>
            </a:r>
          </a:p>
          <a:p>
            <a:pPr lvl="1"/>
            <a:r>
              <a:rPr lang="en-GB" dirty="0"/>
              <a:t>Comparable to SPLADEv2 on BEIR when combined with BM25 (&lt;5%)</a:t>
            </a:r>
          </a:p>
          <a:p>
            <a:pPr lvl="1"/>
            <a:r>
              <a:rPr lang="en-GB" dirty="0"/>
              <a:t>Out-of-domain effectiveness suffers a lot</a:t>
            </a:r>
            <a:endParaRPr lang="en-FR" dirty="0"/>
          </a:p>
          <a:p>
            <a:r>
              <a:rPr lang="en-FR" dirty="0"/>
              <a:t>Without retraining (Pruning)</a:t>
            </a:r>
          </a:p>
          <a:p>
            <a:pPr lvl="1"/>
            <a:r>
              <a:rPr lang="en-FR" dirty="0"/>
              <a:t>2x speed-up with 2% loss or 4x with 8% loss</a:t>
            </a:r>
          </a:p>
          <a:p>
            <a:pPr lvl="1"/>
            <a:r>
              <a:rPr lang="en-FR" dirty="0"/>
              <a:t>Can be combined with FLOPS training</a:t>
            </a:r>
          </a:p>
          <a:p>
            <a:pPr lvl="1"/>
            <a:r>
              <a:rPr lang="en-FR" dirty="0"/>
              <a:t>Allows for approximate retrieval</a:t>
            </a:r>
          </a:p>
          <a:p>
            <a:pPr lvl="1"/>
            <a:endParaRPr lang="en-FR" dirty="0"/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95632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2A71F3-FADA-6097-F333-FE211A26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50" y="2785745"/>
            <a:ext cx="9094363" cy="27203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800" dirty="0"/>
              <a:t>Not exactly sure how to do it fairly</a:t>
            </a:r>
          </a:p>
          <a:p>
            <a:pPr marL="971550" lvl="1" indent="-285750"/>
            <a:r>
              <a:rPr lang="en-FR" sz="1800" dirty="0"/>
              <a:t>Different software makes for different benchmark</a:t>
            </a:r>
          </a:p>
          <a:p>
            <a:pPr marL="1428750" lvl="2" indent="-285750"/>
            <a:r>
              <a:rPr lang="en-FR" sz="1800" dirty="0"/>
              <a:t>Comparing PISA/Anserini/JASS vs NMSlib/FAISS ?</a:t>
            </a:r>
          </a:p>
          <a:p>
            <a:pPr marL="971550" lvl="1" indent="-285750"/>
            <a:r>
              <a:rPr lang="en-FR" sz="1800" dirty="0"/>
              <a:t>Different optimizations</a:t>
            </a:r>
          </a:p>
          <a:p>
            <a:pPr marL="1428750" lvl="2" indent="-285750"/>
            <a:r>
              <a:rPr lang="en-FR" sz="1800" dirty="0"/>
              <a:t>Approximate KNN (Dense) vs KNN (Sparse)</a:t>
            </a:r>
          </a:p>
          <a:p>
            <a:pPr marL="1428750" lvl="2" indent="-285750"/>
            <a:r>
              <a:rPr lang="en-FR" sz="1800" dirty="0"/>
              <a:t>“Uniform” Latency (Dense) vs “Variable” Latency (Sparse)</a:t>
            </a:r>
          </a:p>
          <a:p>
            <a:pPr marL="1428750" lvl="2" indent="-285750"/>
            <a:r>
              <a:rPr lang="en-FR" sz="1800" dirty="0"/>
              <a:t>Mono-cpu (Latency) vs Multi-cpu/gpu (QPS)</a:t>
            </a:r>
          </a:p>
          <a:p>
            <a:pPr marL="1428750" lvl="2" indent="-285750"/>
            <a:r>
              <a:rPr lang="en-FR" sz="1800" dirty="0"/>
              <a:t>Keep index small (IVF, PISA) vs Precompute and store everything (HNSW)</a:t>
            </a:r>
          </a:p>
          <a:p>
            <a:pPr marL="971550" lvl="1" indent="-285750"/>
            <a:endParaRPr lang="en-FR" sz="1800"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r" smtClean="0"/>
              <a:pPr algn="r"/>
              <a:t>33</a:t>
            </a:fld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" dirty="0" err="1">
                <a:ea typeface="Open Sans"/>
                <a:cs typeface="Open Sans"/>
                <a:sym typeface="Open Sans"/>
              </a:rPr>
              <a:t>Comparison</a:t>
            </a:r>
            <a:r>
              <a:rPr lang="fr" dirty="0">
                <a:ea typeface="Open Sans"/>
                <a:cs typeface="Open Sans"/>
                <a:sym typeface="Open Sans"/>
              </a:rPr>
              <a:t> </a:t>
            </a:r>
            <a:r>
              <a:rPr lang="fr" dirty="0" err="1">
                <a:ea typeface="Open Sans"/>
                <a:cs typeface="Open Sans"/>
                <a:sym typeface="Open Sans"/>
              </a:rPr>
              <a:t>with</a:t>
            </a:r>
            <a:r>
              <a:rPr lang="fr" dirty="0">
                <a:ea typeface="Open Sans"/>
                <a:cs typeface="Open Sans"/>
                <a:sym typeface="Open Sans"/>
              </a:rPr>
              <a:t> dense </a:t>
            </a:r>
            <a:r>
              <a:rPr lang="fr" dirty="0" err="1">
                <a:ea typeface="Open Sans"/>
                <a:cs typeface="Open Sans"/>
                <a:sym typeface="Open Sans"/>
              </a:rPr>
              <a:t>models</a:t>
            </a:r>
            <a:br>
              <a:rPr lang="fr" dirty="0">
                <a:ea typeface="Open Sans"/>
                <a:cs typeface="Open Sans"/>
                <a:sym typeface="Open Sans"/>
              </a:rPr>
            </a:br>
            <a:r>
              <a:rPr lang="fr" dirty="0" err="1">
                <a:ea typeface="Open Sans"/>
                <a:cs typeface="Open Sans"/>
                <a:sym typeface="Open Sans"/>
              </a:rPr>
              <a:t>Efficiency</a:t>
            </a:r>
            <a:endParaRPr dirty="0"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The Education System: “Now Climb That Tree” | The Marquette Educator">
            <a:extLst>
              <a:ext uri="{FF2B5EF4-FFF2-40B4-BE49-F238E27FC236}">
                <a16:creationId xmlns:a16="http://schemas.microsoft.com/office/drawing/2014/main" id="{9F59EFC8-BFAA-B9F6-D245-7AA82A8D7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30" y="1127015"/>
            <a:ext cx="4335320" cy="302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5D1CC3-A0AC-638F-1D14-FBCF36864BF8}"/>
              </a:ext>
            </a:extLst>
          </p:cNvPr>
          <p:cNvSpPr txBox="1"/>
          <p:nvPr/>
        </p:nvSpPr>
        <p:spPr>
          <a:xfrm>
            <a:off x="674370" y="1584468"/>
            <a:ext cx="6435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b="1" dirty="0"/>
              <a:t>OPEN QUESTION</a:t>
            </a:r>
          </a:p>
          <a:p>
            <a:r>
              <a:rPr lang="en-GB" sz="3200" b="1" dirty="0"/>
              <a:t>T</a:t>
            </a:r>
            <a:r>
              <a:rPr lang="en-FR" sz="3200" b="1" dirty="0"/>
              <a:t>ake results with a grain of salt</a:t>
            </a:r>
          </a:p>
        </p:txBody>
      </p:sp>
    </p:spTree>
    <p:extLst>
      <p:ext uri="{BB962C8B-B14F-4D97-AF65-F5344CB8AC3E}">
        <p14:creationId xmlns:p14="http://schemas.microsoft.com/office/powerpoint/2010/main" val="1417845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58C51D21-1B3C-1637-3EC8-3C068957B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r="3331" b="31873"/>
          <a:stretch/>
        </p:blipFill>
        <p:spPr bwMode="auto">
          <a:xfrm>
            <a:off x="1828745" y="1817370"/>
            <a:ext cx="8437245" cy="484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r" smtClean="0"/>
              <a:pPr algn="r"/>
              <a:t>34</a:t>
            </a:fld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" dirty="0" err="1">
                <a:latin typeface="Open Sans"/>
                <a:ea typeface="Open Sans"/>
                <a:cs typeface="Open Sans"/>
                <a:sym typeface="Open Sans"/>
              </a:rPr>
              <a:t>Comparison</a:t>
            </a: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" dirty="0" err="1"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fr" dirty="0">
                <a:latin typeface="Open Sans"/>
                <a:ea typeface="Open Sans"/>
                <a:cs typeface="Open Sans"/>
                <a:sym typeface="Open Sans"/>
              </a:rPr>
              <a:t> dense </a:t>
            </a:r>
            <a:r>
              <a:rPr lang="fr" dirty="0" err="1">
                <a:latin typeface="Open Sans"/>
                <a:ea typeface="Open Sans"/>
                <a:cs typeface="Open Sans"/>
                <a:sym typeface="Open Sans"/>
              </a:rPr>
              <a:t>models</a:t>
            </a:r>
            <a:br>
              <a:rPr lang="fr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fr" b="0" i="1" dirty="0" err="1">
                <a:latin typeface="Open Sans"/>
                <a:ea typeface="Open Sans"/>
                <a:cs typeface="Open Sans"/>
                <a:sym typeface="Open Sans"/>
              </a:rPr>
              <a:t>Latency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D1CC3-A0AC-638F-1D14-FBCF36864BF8}"/>
              </a:ext>
            </a:extLst>
          </p:cNvPr>
          <p:cNvSpPr txBox="1"/>
          <p:nvPr/>
        </p:nvSpPr>
        <p:spPr>
          <a:xfrm>
            <a:off x="9650730" y="1690688"/>
            <a:ext cx="5745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/>
              <a:t>OPEN QUESTION</a:t>
            </a:r>
          </a:p>
          <a:p>
            <a:r>
              <a:rPr lang="en-GB" sz="2400" b="1" dirty="0"/>
              <a:t>T</a:t>
            </a:r>
            <a:r>
              <a:rPr lang="en-FR" sz="2400" b="1" dirty="0"/>
              <a:t>ake results with a </a:t>
            </a:r>
          </a:p>
          <a:p>
            <a:r>
              <a:rPr lang="en-FR" sz="2400" b="1" dirty="0"/>
              <a:t>grain of salt</a:t>
            </a:r>
          </a:p>
        </p:txBody>
      </p:sp>
      <p:pic>
        <p:nvPicPr>
          <p:cNvPr id="2" name="Picture 1" descr="MS MARCO">
            <a:extLst>
              <a:ext uri="{FF2B5EF4-FFF2-40B4-BE49-F238E27FC236}">
                <a16:creationId xmlns:a16="http://schemas.microsoft.com/office/drawing/2014/main" id="{794A0548-6522-7261-096C-91D97BD85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81" y="174961"/>
            <a:ext cx="1033383" cy="109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37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Overview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strike="sngStrike" dirty="0"/>
              <a:t>Introduction</a:t>
            </a:r>
          </a:p>
          <a:p>
            <a:r>
              <a:rPr lang="en-FR" strike="sngStrike" dirty="0"/>
              <a:t>SPLADE</a:t>
            </a:r>
          </a:p>
          <a:p>
            <a:pPr lvl="1"/>
            <a:r>
              <a:rPr lang="en-FR" strike="sngStrike" dirty="0"/>
              <a:t>Training (SPLADE v1 + Pretraining from Scratch)</a:t>
            </a:r>
          </a:p>
          <a:p>
            <a:pPr lvl="1"/>
            <a:r>
              <a:rPr lang="en-FR" strike="sngStrike" dirty="0"/>
              <a:t>Effectiveness (SPLADE v2 / SPLADE ++)</a:t>
            </a:r>
          </a:p>
          <a:p>
            <a:pPr lvl="1"/>
            <a:r>
              <a:rPr lang="en-FR" strike="sngStrike" dirty="0"/>
              <a:t>Efficiency (Efficient SPLADE + Pruning LSR)</a:t>
            </a:r>
          </a:p>
          <a:p>
            <a:r>
              <a:rPr lang="en-FR" u="sng" dirty="0"/>
              <a:t>Applications</a:t>
            </a:r>
          </a:p>
          <a:p>
            <a:pPr lvl="1"/>
            <a:r>
              <a:rPr lang="en-FR" dirty="0"/>
              <a:t>MultiLingual (or SPLADE outside of English)</a:t>
            </a:r>
          </a:p>
          <a:p>
            <a:pPr lvl="1"/>
            <a:r>
              <a:rPr lang="en-FR" dirty="0"/>
              <a:t>MultiModal </a:t>
            </a:r>
          </a:p>
          <a:p>
            <a:pPr lvl="1"/>
            <a:r>
              <a:rPr lang="en-FR" dirty="0"/>
              <a:t>Out of domain</a:t>
            </a:r>
          </a:p>
          <a:p>
            <a:endParaRPr lang="en-FR" dirty="0"/>
          </a:p>
          <a:p>
            <a:pPr lvl="1"/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86E6-2415-DD46-6500-3EB3A74E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6918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Multilingual SPLADE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89155-011A-0752-3237-87A571EF6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FR" dirty="0"/>
              <a:t>Winner at WSDM CUP 23 - MIRACL</a:t>
            </a:r>
            <a:r>
              <a:rPr lang="en-FR" sz="2800" b="1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🌍🙌🌏</a:t>
            </a:r>
          </a:p>
          <a:p>
            <a:r>
              <a:rPr lang="en-FR" sz="2800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Shown to work well at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TREC-NeuCLIR</a:t>
            </a:r>
          </a:p>
          <a:p>
            <a:pPr lvl="1"/>
            <a:r>
              <a:rPr lang="en-FR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Mr.TyDi</a:t>
            </a:r>
          </a:p>
          <a:p>
            <a:r>
              <a:rPr lang="en-FR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Over 18 languages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Monolingual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Multilingual</a:t>
            </a:r>
          </a:p>
          <a:p>
            <a:r>
              <a:rPr lang="en-FR" b="0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Hard to train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Depend on the initial model</a:t>
            </a:r>
          </a:p>
          <a:p>
            <a:pPr lvl="1"/>
            <a:r>
              <a:rPr lang="en-FR" b="0" i="0" dirty="0">
                <a:solidFill>
                  <a:srgbClr val="111111"/>
                </a:solidFill>
                <a:effectLst/>
                <a:latin typeface="Source Sans Pro" panose="020F0502020204030204" pitchFamily="34" charset="0"/>
              </a:rPr>
              <a:t>M</a:t>
            </a:r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LM+FLOPS helps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36</a:t>
            </a:fld>
            <a:endParaRPr lang="en-FR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0BE4CE6-3EDE-E2E7-973D-9B01D60B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016" y="2233609"/>
            <a:ext cx="5439173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56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MultiModal SPLADE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89155-011A-0752-3237-87A571EF6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FR" dirty="0"/>
              <a:t>Two implementations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STAIR – Chen et al 2023 -&gt; APPLE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Huge proprietary dataset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Trained with contrastive loss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Improves over CLIP on zero-shot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LexLIP – Luo et al 2023 -&gt; Microsoft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Adds various loss to control pretraining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Trained solely with public data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Outperforms previous retrieval SoTA </a:t>
            </a:r>
          </a:p>
          <a:p>
            <a:pPr lvl="2"/>
            <a:endParaRPr lang="en-FR" dirty="0">
              <a:solidFill>
                <a:srgbClr val="111111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37</a:t>
            </a:fld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72048-8B5C-E8CA-E24D-93075D726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2" r="2621"/>
          <a:stretch/>
        </p:blipFill>
        <p:spPr>
          <a:xfrm>
            <a:off x="6358890" y="457199"/>
            <a:ext cx="5379720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8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MultiModal SPLADE - LexLIP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38</a:t>
            </a:fld>
            <a:endParaRPr lang="en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4D5E7-66DE-23B5-73FF-D33FC02C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Example of why I’m afraid of comparing to dense</a:t>
            </a:r>
          </a:p>
          <a:p>
            <a:r>
              <a:rPr lang="en-FR" dirty="0"/>
              <a:t>Comparing to brute force does not make sense</a:t>
            </a:r>
          </a:p>
          <a:p>
            <a:pPr lvl="1"/>
            <a:r>
              <a:rPr lang="en-FR" dirty="0"/>
              <a:t>Makes dense seem a lot slower than in reality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2FAC7-6D15-DF14-3050-426A1B3A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94" y="3429000"/>
            <a:ext cx="7772400" cy="32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8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MultiModal SPLADE - LexLIP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39</a:t>
            </a:fld>
            <a:endParaRPr lang="en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4D5E7-66DE-23B5-73FF-D33FC02C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Actually got fixed last week (Accepted at ICCV)</a:t>
            </a:r>
          </a:p>
          <a:p>
            <a:r>
              <a:rPr lang="en-FR" dirty="0"/>
              <a:t>And maybe will release code? Github promissed for next week</a:t>
            </a:r>
          </a:p>
          <a:p>
            <a:r>
              <a:rPr lang="en-FR" dirty="0"/>
              <a:t>More coherent, still weird IMO</a:t>
            </a:r>
          </a:p>
          <a:p>
            <a:pPr lvl="1"/>
            <a:r>
              <a:rPr lang="en-FR" dirty="0"/>
              <a:t>Smaller than MSMARCO, slower dense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B202A-7CF2-3B0C-85AC-B9FFC55C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61" y="3072606"/>
            <a:ext cx="5099461" cy="3283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FBEB-6A56-6627-C6AF-CF1E94EC3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08" y="4260133"/>
            <a:ext cx="5957431" cy="19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7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Context – First stage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Traditional sparse</a:t>
            </a:r>
          </a:p>
          <a:p>
            <a:pPr lvl="1"/>
            <a:r>
              <a:rPr lang="en-FR" dirty="0"/>
              <a:t>BM25, TF-IDF, DPH, Rocchio (PRF)…</a:t>
            </a:r>
          </a:p>
          <a:p>
            <a:r>
              <a:rPr lang="en-FR" dirty="0"/>
              <a:t>Single-Vector Dense retrieval</a:t>
            </a:r>
          </a:p>
          <a:p>
            <a:pPr lvl="1"/>
            <a:r>
              <a:rPr lang="en-FR" dirty="0"/>
              <a:t>DPR, Contriever, OpenAI Embeddings, Cohere Embeddings…</a:t>
            </a:r>
          </a:p>
          <a:p>
            <a:r>
              <a:rPr lang="en-FR" b="1" dirty="0"/>
              <a:t>Learned Sparse Retrieval (LSR)</a:t>
            </a:r>
          </a:p>
          <a:p>
            <a:pPr lvl="1"/>
            <a:r>
              <a:rPr lang="en-FR" b="1" dirty="0"/>
              <a:t>SPLADE, </a:t>
            </a:r>
            <a:r>
              <a:rPr lang="en-FR" dirty="0"/>
              <a:t>DeepImpact, SPADE, uniCOIL…</a:t>
            </a:r>
          </a:p>
          <a:p>
            <a:r>
              <a:rPr lang="en-FR" dirty="0"/>
              <a:t>Multi-Vector retrieval</a:t>
            </a:r>
          </a:p>
          <a:p>
            <a:pPr lvl="1"/>
            <a:r>
              <a:rPr lang="en-FR" dirty="0"/>
              <a:t>ColBERT, COIL, SparseEmbed…</a:t>
            </a:r>
          </a:p>
        </p:txBody>
      </p:sp>
      <p:sp>
        <p:nvSpPr>
          <p:cNvPr id="4" name="Google Shape;117;p21">
            <a:extLst>
              <a:ext uri="{FF2B5EF4-FFF2-40B4-BE49-F238E27FC236}">
                <a16:creationId xmlns:a16="http://schemas.microsoft.com/office/drawing/2014/main" id="{6E944DC4-F761-4695-275E-7CD148B3B75C}"/>
              </a:ext>
            </a:extLst>
          </p:cNvPr>
          <p:cNvSpPr/>
          <p:nvPr/>
        </p:nvSpPr>
        <p:spPr>
          <a:xfrm>
            <a:off x="7893905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18;p21">
            <a:extLst>
              <a:ext uri="{FF2B5EF4-FFF2-40B4-BE49-F238E27FC236}">
                <a16:creationId xmlns:a16="http://schemas.microsoft.com/office/drawing/2014/main" id="{22F7CD2E-30AC-71C0-B63E-5C127B36E1CA}"/>
              </a:ext>
            </a:extLst>
          </p:cNvPr>
          <p:cNvSpPr/>
          <p:nvPr/>
        </p:nvSpPr>
        <p:spPr>
          <a:xfrm>
            <a:off x="9646505" y="4377741"/>
            <a:ext cx="1181100" cy="12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B2A231-A272-47B1-E37C-2E5B32FC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86668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Out-of-domain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89155-011A-0752-3237-87A571EF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3109"/>
            <a:ext cx="10515600" cy="4351338"/>
          </a:xfrm>
        </p:spPr>
        <p:txBody>
          <a:bodyPr>
            <a:normAutofit/>
          </a:bodyPr>
          <a:lstStyle/>
          <a:p>
            <a:r>
              <a:rPr lang="en-FR" dirty="0"/>
              <a:t>Currently at the top of the BEIR leaderboard</a:t>
            </a:r>
          </a:p>
          <a:p>
            <a:pPr lvl="1"/>
            <a:r>
              <a:rPr lang="en-FR" dirty="0"/>
              <a:t>Leaderboard has not had that much success…</a:t>
            </a:r>
          </a:p>
          <a:p>
            <a:pPr lvl="1"/>
            <a:r>
              <a:rPr lang="en-FR" dirty="0"/>
              <a:t>Requires data hard to get</a:t>
            </a:r>
          </a:p>
          <a:p>
            <a:pPr marL="457200" lvl="1" indent="0">
              <a:buNone/>
            </a:pPr>
            <a:endParaRPr lang="en-FR" dirty="0"/>
          </a:p>
          <a:p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Why not MTEB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Not zero-shot (includes MSMARCO)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Focuses on dense embeddings (evaluation of other tasks)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People are starting to overfit to it (first places train at a variety of datasets)</a:t>
            </a:r>
          </a:p>
          <a:p>
            <a:endParaRPr lang="en-FR" dirty="0">
              <a:solidFill>
                <a:srgbClr val="111111"/>
              </a:solidFill>
              <a:latin typeface="Source Sans Pro" panose="020F0502020204030204" pitchFamily="34" charset="0"/>
            </a:endParaRPr>
          </a:p>
          <a:p>
            <a:pPr lvl="2"/>
            <a:endParaRPr lang="en-FR" dirty="0">
              <a:solidFill>
                <a:srgbClr val="111111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40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8A96F-34CE-AE10-D581-CE8A24B6B5F8}"/>
              </a:ext>
            </a:extLst>
          </p:cNvPr>
          <p:cNvSpPr txBox="1"/>
          <p:nvPr/>
        </p:nvSpPr>
        <p:spPr>
          <a:xfrm>
            <a:off x="2935" y="6488668"/>
            <a:ext cx="715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https://eval.ai/web/challenges/challenge-page/1897/leaderboard/4475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61BAD9-3FCF-06A8-840C-04390ED7B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892" y="136525"/>
            <a:ext cx="1914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Why not MTEB – E5 3rd place of 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41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C6024-D122-EA20-7E97-CF455AB8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5198"/>
            <a:ext cx="9902190" cy="37841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C8AA12-2306-FB21-FE04-F04918C6057D}"/>
              </a:ext>
            </a:extLst>
          </p:cNvPr>
          <p:cNvSpPr/>
          <p:nvPr/>
        </p:nvSpPr>
        <p:spPr>
          <a:xfrm>
            <a:off x="3841340" y="1690688"/>
            <a:ext cx="1094454" cy="648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F98B76-CC1F-89C5-06A5-0566BB271157}"/>
              </a:ext>
            </a:extLst>
          </p:cNvPr>
          <p:cNvSpPr/>
          <p:nvPr/>
        </p:nvSpPr>
        <p:spPr>
          <a:xfrm>
            <a:off x="636024" y="1709369"/>
            <a:ext cx="1261602" cy="648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795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79" y="365125"/>
            <a:ext cx="10765221" cy="1325563"/>
          </a:xfrm>
        </p:spPr>
        <p:txBody>
          <a:bodyPr/>
          <a:lstStyle/>
          <a:p>
            <a:r>
              <a:rPr lang="en-FR" dirty="0"/>
              <a:t>Why not MTEB - GTE 2nd place of leaderboard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42</a:t>
            </a:fld>
            <a:endParaRPr lang="en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081BD-5BA9-AA74-4367-DF368265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370869"/>
            <a:ext cx="7595870" cy="45895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9948A-3333-024D-CCC9-B8A5F75439B7}"/>
              </a:ext>
            </a:extLst>
          </p:cNvPr>
          <p:cNvSpPr/>
          <p:nvPr/>
        </p:nvSpPr>
        <p:spPr>
          <a:xfrm>
            <a:off x="4057650" y="3017520"/>
            <a:ext cx="720090" cy="648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613D5E-8877-3C0C-FDE9-FAFAD65DE07D}"/>
              </a:ext>
            </a:extLst>
          </p:cNvPr>
          <p:cNvSpPr/>
          <p:nvPr/>
        </p:nvSpPr>
        <p:spPr>
          <a:xfrm>
            <a:off x="4524682" y="3699468"/>
            <a:ext cx="1571318" cy="6481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BA0230-7740-7373-EB2F-1AD9C34E2FB2}"/>
              </a:ext>
            </a:extLst>
          </p:cNvPr>
          <p:cNvSpPr/>
          <p:nvPr/>
        </p:nvSpPr>
        <p:spPr>
          <a:xfrm>
            <a:off x="6581139" y="3017520"/>
            <a:ext cx="1697621" cy="1711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51FF04-1CE5-9AF0-305B-68B9456905A7}"/>
              </a:ext>
            </a:extLst>
          </p:cNvPr>
          <p:cNvSpPr/>
          <p:nvPr/>
        </p:nvSpPr>
        <p:spPr>
          <a:xfrm>
            <a:off x="8284579" y="3017520"/>
            <a:ext cx="1697621" cy="6819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44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Conclusion and 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89155-011A-0752-3237-87A571EF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3109"/>
            <a:ext cx="10515600" cy="4351338"/>
          </a:xfrm>
        </p:spPr>
        <p:txBody>
          <a:bodyPr>
            <a:normAutofit/>
          </a:bodyPr>
          <a:lstStyle/>
          <a:p>
            <a:r>
              <a:rPr lang="en-FR" dirty="0"/>
              <a:t>SPLADE is mature after 3 years of research</a:t>
            </a:r>
          </a:p>
          <a:p>
            <a:pPr lvl="1"/>
            <a:r>
              <a:rPr lang="en-FR" dirty="0"/>
              <a:t>300k downloads last month, 3M in total for SPLADE++ PPED (huggingface)</a:t>
            </a:r>
          </a:p>
          <a:p>
            <a:pPr lvl="1"/>
            <a:r>
              <a:rPr lang="en-FR" dirty="0"/>
              <a:t>Able to get latency near BM25 (even zero-shot OOD, under submission)</a:t>
            </a:r>
          </a:p>
          <a:p>
            <a:pPr lvl="1"/>
            <a:r>
              <a:rPr lang="en-FR" dirty="0"/>
              <a:t>One of the best models for zero-shot OOD</a:t>
            </a:r>
          </a:p>
          <a:p>
            <a:r>
              <a:rPr lang="en-FR" dirty="0"/>
              <a:t>Pain-points:</a:t>
            </a:r>
          </a:p>
          <a:p>
            <a:pPr lvl="1"/>
            <a:r>
              <a:rPr lang="en-FR" dirty="0"/>
              <a:t>We still use tokens and not full words</a:t>
            </a:r>
          </a:p>
          <a:p>
            <a:pPr lvl="2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Stemming effects are lost, huge concentration, ambiguity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Indexing is much more costly than BM25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Training is better, but still too many hyperparameters</a:t>
            </a:r>
          </a:p>
          <a:p>
            <a:pPr lvl="1"/>
            <a:r>
              <a:rPr lang="en-FR" dirty="0">
                <a:solidFill>
                  <a:srgbClr val="111111"/>
                </a:solidFill>
                <a:latin typeface="Source Sans Pro" panose="020F0502020204030204" pitchFamily="34" charset="0"/>
              </a:rPr>
              <a:t>Impossible to guarantee effectiveness OOD</a:t>
            </a:r>
          </a:p>
          <a:p>
            <a:pPr lvl="2"/>
            <a:endParaRPr lang="en-FR" dirty="0">
              <a:solidFill>
                <a:srgbClr val="111111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2074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44</a:t>
            </a:fld>
            <a:endParaRPr lang="en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2BB200-544D-5E4D-8CFB-42F6BCD2A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33"/>
          <a:stretch/>
        </p:blipFill>
        <p:spPr>
          <a:xfrm>
            <a:off x="321167" y="502919"/>
            <a:ext cx="5414010" cy="624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0628A-0217-164C-3C86-C84893D2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42"/>
          <a:stretch/>
        </p:blipFill>
        <p:spPr>
          <a:xfrm>
            <a:off x="6096000" y="806979"/>
            <a:ext cx="4651010" cy="6051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E1C77D-CCD2-C6BD-1B37-E73F5CAC2AA8}"/>
              </a:ext>
            </a:extLst>
          </p:cNvPr>
          <p:cNvSpPr txBox="1"/>
          <p:nvPr/>
        </p:nvSpPr>
        <p:spPr>
          <a:xfrm>
            <a:off x="8421505" y="138826"/>
            <a:ext cx="36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Thanks to ir_datasets and ranger</a:t>
            </a:r>
          </a:p>
        </p:txBody>
      </p:sp>
    </p:spTree>
    <p:extLst>
      <p:ext uri="{BB962C8B-B14F-4D97-AF65-F5344CB8AC3E}">
        <p14:creationId xmlns:p14="http://schemas.microsoft.com/office/powerpoint/2010/main" val="1779509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E348-C440-6DD4-D8E1-87C967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Thanks a lot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EDCA7-F864-70C5-28EB-B5B29452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45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1840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Learned Sparse Retrieval </a:t>
            </a:r>
            <a:r>
              <a:rPr lang="en-FR" b="1" dirty="0"/>
              <a:t>(LSR)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Why: Effective and allow to keep current infrastructure</a:t>
            </a:r>
          </a:p>
          <a:p>
            <a:pPr lvl="1"/>
            <a:r>
              <a:rPr lang="en-FR" dirty="0"/>
              <a:t>We can directly use them in ElasticSearch and others*</a:t>
            </a:r>
          </a:p>
          <a:p>
            <a:r>
              <a:rPr lang="en-FR" dirty="0"/>
              <a:t>How: Neural models predict term weights</a:t>
            </a:r>
          </a:p>
          <a:p>
            <a:pPr lvl="1"/>
            <a:r>
              <a:rPr lang="en-FR" dirty="0"/>
              <a:t>Term weights can then be stored using inverted indexes</a:t>
            </a:r>
          </a:p>
          <a:p>
            <a:r>
              <a:rPr lang="en-FR" dirty="0"/>
              <a:t>Drawbacks:</a:t>
            </a:r>
          </a:p>
          <a:p>
            <a:pPr lvl="1"/>
            <a:r>
              <a:rPr lang="en-FR" dirty="0"/>
              <a:t>* Terms and conditions apply: Efficiency is not free on these methods</a:t>
            </a:r>
          </a:p>
          <a:p>
            <a:pPr lvl="1"/>
            <a:r>
              <a:rPr lang="en-FR" dirty="0"/>
              <a:t>If no learned term-expansion: Hard to maximize effectiveness</a:t>
            </a:r>
          </a:p>
          <a:p>
            <a:pPr lvl="1"/>
            <a:r>
              <a:rPr lang="en-FR" dirty="0"/>
              <a:t>If learned term-expansion: Hard to balance efficiency-effectiveness</a:t>
            </a:r>
          </a:p>
          <a:p>
            <a:pPr lvl="2"/>
            <a:r>
              <a:rPr lang="en-FR" dirty="0"/>
              <a:t>Adds even more hyperparameters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AE581-F1E0-ADB3-C76B-1754BAB3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9013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Context – How did we end up at SPLADE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2066BA-70BF-8992-35F4-357CE2D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6</a:t>
            </a:fld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BDE94-D57C-A0B1-DE4C-79A6002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32" y="1511300"/>
            <a:ext cx="4470400" cy="191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DAEA6-52A5-3952-1C69-43D6B5ADD30D}"/>
              </a:ext>
            </a:extLst>
          </p:cNvPr>
          <p:cNvSpPr txBox="1"/>
          <p:nvPr/>
        </p:nvSpPr>
        <p:spPr>
          <a:xfrm>
            <a:off x="752167" y="3654187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SNRM, Hamed Zamani et al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9D83D1-B038-6990-2E4E-09AB4EF8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107" y="1511300"/>
            <a:ext cx="2348030" cy="1911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BAA34-69BD-5EB3-8A9D-268EB01E771E}"/>
              </a:ext>
            </a:extLst>
          </p:cNvPr>
          <p:cNvSpPr txBox="1"/>
          <p:nvPr/>
        </p:nvSpPr>
        <p:spPr>
          <a:xfrm>
            <a:off x="7508570" y="3544466"/>
            <a:ext cx="3392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ColBERT, Omar Khattab et Zaharia 2020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0F518C-DFEE-B654-0CB5-9211F330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2" y="4236491"/>
            <a:ext cx="5295900" cy="151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D78A30-0E42-21D4-9809-B08464E9E3EB}"/>
              </a:ext>
            </a:extLst>
          </p:cNvPr>
          <p:cNvSpPr txBox="1"/>
          <p:nvPr/>
        </p:nvSpPr>
        <p:spPr>
          <a:xfrm>
            <a:off x="609599" y="5881194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EPIC, Sean Macavaney et al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5645F6-BEC4-E6E6-0423-307B35CD2C07}"/>
              </a:ext>
            </a:extLst>
          </p:cNvPr>
          <p:cNvSpPr txBox="1"/>
          <p:nvPr/>
        </p:nvSpPr>
        <p:spPr>
          <a:xfrm>
            <a:off x="7521792" y="6169580"/>
            <a:ext cx="337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R" dirty="0"/>
              <a:t>LTR, Jingtao Zhan et al 2020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069410-2878-246C-B6B8-E7711E0F0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55" y="4269378"/>
            <a:ext cx="1287357" cy="180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9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Context – How did we end up at SPLADE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2066BA-70BF-8992-35F4-357CE2D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7</a:t>
            </a:fld>
            <a:endParaRPr lang="en-FR"/>
          </a:p>
        </p:txBody>
      </p:sp>
      <p:pic>
        <p:nvPicPr>
          <p:cNvPr id="8" name="Picture 7" descr="A diagram of a decode and decode&#10;&#10;Description automatically generated">
            <a:extLst>
              <a:ext uri="{FF2B5EF4-FFF2-40B4-BE49-F238E27FC236}">
                <a16:creationId xmlns:a16="http://schemas.microsoft.com/office/drawing/2014/main" id="{80B7F74E-5571-2A25-A6D7-293B2120A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858"/>
            <a:ext cx="4979670" cy="3579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C9BC4-C1D6-BCAD-53D9-DA6900DBFFC9}"/>
              </a:ext>
            </a:extLst>
          </p:cNvPr>
          <p:cNvSpPr txBox="1"/>
          <p:nvPr/>
        </p:nvSpPr>
        <p:spPr>
          <a:xfrm>
            <a:off x="1055369" y="5721174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CCSA, Carlos Lassance et al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059DC-2CF3-E48E-05E3-82DA0F99ADB3}"/>
              </a:ext>
            </a:extLst>
          </p:cNvPr>
          <p:cNvSpPr txBox="1"/>
          <p:nvPr/>
        </p:nvSpPr>
        <p:spPr>
          <a:xfrm>
            <a:off x="7623811" y="5721174"/>
            <a:ext cx="37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SPLADE, Thibault Formal et al 2021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2A456C-BD9A-33FF-F775-B431D96F3D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3811" y="1690688"/>
            <a:ext cx="3624292" cy="39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Overview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strike="sngStrike" dirty="0"/>
              <a:t>Introduction</a:t>
            </a:r>
          </a:p>
          <a:p>
            <a:r>
              <a:rPr lang="en-FR" u="sng" dirty="0"/>
              <a:t>SPLADE</a:t>
            </a:r>
          </a:p>
          <a:p>
            <a:pPr lvl="1"/>
            <a:r>
              <a:rPr lang="en-FR" u="sng" dirty="0"/>
              <a:t>Training (SPLADE v1 + Pretraining from Scratch)</a:t>
            </a:r>
          </a:p>
          <a:p>
            <a:pPr lvl="1"/>
            <a:r>
              <a:rPr lang="en-FR" dirty="0"/>
              <a:t>Effectiveness (SPLADE v2 / SPLADE ++)</a:t>
            </a:r>
          </a:p>
          <a:p>
            <a:pPr lvl="1"/>
            <a:r>
              <a:rPr lang="en-FR" dirty="0"/>
              <a:t>Efficiency (Efficient SPLADE + Pruning LSR)</a:t>
            </a:r>
          </a:p>
          <a:p>
            <a:r>
              <a:rPr lang="en-FR" dirty="0"/>
              <a:t>Applications</a:t>
            </a:r>
          </a:p>
          <a:p>
            <a:pPr lvl="1"/>
            <a:r>
              <a:rPr lang="en-FR" dirty="0"/>
              <a:t>MultiLingual (or SPLADE outside of English)</a:t>
            </a:r>
          </a:p>
          <a:p>
            <a:pPr lvl="1"/>
            <a:r>
              <a:rPr lang="en-FR" dirty="0"/>
              <a:t>MultiModal </a:t>
            </a:r>
          </a:p>
          <a:p>
            <a:pPr lvl="1"/>
            <a:r>
              <a:rPr lang="en-FR" dirty="0"/>
              <a:t>Out of domain</a:t>
            </a:r>
          </a:p>
          <a:p>
            <a:endParaRPr lang="en-FR" dirty="0"/>
          </a:p>
          <a:p>
            <a:pPr lvl="1"/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94DB-570F-1AFE-9705-FC3743FB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619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657D-3318-96FF-54D1-E30F4551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SPLADE – quick intro</a:t>
            </a:r>
            <a:endParaRPr lang="en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0D52A-45F3-52F7-86D6-8C2382CA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7" y="1825625"/>
            <a:ext cx="10515600" cy="4351338"/>
          </a:xfrm>
        </p:spPr>
        <p:txBody>
          <a:bodyPr/>
          <a:lstStyle/>
          <a:p>
            <a:r>
              <a:rPr lang="en-GB" dirty="0"/>
              <a:t>Use the MLM output</a:t>
            </a:r>
          </a:p>
          <a:p>
            <a:pPr marL="971550" lvl="1" indent="-285750"/>
            <a:r>
              <a:rPr lang="en-GB" dirty="0"/>
              <a:t>Max pooling over each token output</a:t>
            </a:r>
          </a:p>
          <a:p>
            <a:pPr marL="971550" lvl="1" indent="-285750"/>
            <a:r>
              <a:rPr lang="en-GB" dirty="0"/>
              <a:t>Induce sparsity:</a:t>
            </a:r>
          </a:p>
          <a:p>
            <a:pPr marL="1428750" lvl="2" indent="-285750"/>
            <a:r>
              <a:rPr lang="en-GB" dirty="0" err="1"/>
              <a:t>ReLU</a:t>
            </a:r>
            <a:r>
              <a:rPr lang="en-GB" dirty="0"/>
              <a:t> over the output</a:t>
            </a:r>
          </a:p>
          <a:p>
            <a:pPr marL="1428750" lvl="2" indent="-285750"/>
            <a:r>
              <a:rPr lang="en-GB" dirty="0"/>
              <a:t>FLOPS [</a:t>
            </a:r>
            <a:r>
              <a:rPr lang="en-GB" dirty="0" err="1"/>
              <a:t>Paria</a:t>
            </a:r>
            <a:r>
              <a:rPr lang="en-GB" dirty="0"/>
              <a:t> et al 2020] regularization</a:t>
            </a:r>
          </a:p>
          <a:p>
            <a:pPr marL="1885950" lvl="3" indent="-285750"/>
            <a:r>
              <a:rPr lang="en-GB" dirty="0"/>
              <a:t>Estimate number of activations in a batch</a:t>
            </a:r>
          </a:p>
          <a:p>
            <a:pPr marL="1885950" lvl="3" indent="-285750"/>
            <a:r>
              <a:rPr lang="en-GB" dirty="0"/>
              <a:t>Proxy for total retrieval FLOPS</a:t>
            </a:r>
          </a:p>
          <a:p>
            <a:pPr marL="971550" lvl="1" indent="-285750"/>
            <a:r>
              <a:rPr lang="en-GB" dirty="0"/>
              <a:t>Saturation with log</a:t>
            </a:r>
          </a:p>
          <a:p>
            <a:pPr marL="1428750" lvl="2" indent="-285750"/>
            <a:r>
              <a:rPr lang="en-GB" dirty="0"/>
              <a:t>Inspired by lexical models</a:t>
            </a:r>
          </a:p>
          <a:p>
            <a:pPr marL="1428750" lvl="2" indent="-285750"/>
            <a:r>
              <a:rPr lang="en-GB" dirty="0"/>
              <a:t>Improved training</a:t>
            </a:r>
          </a:p>
          <a:p>
            <a:pPr marL="1885950" lvl="3" indent="-285750"/>
            <a:r>
              <a:rPr lang="en-GB" dirty="0"/>
              <a:t>In hindsight…</a:t>
            </a:r>
          </a:p>
        </p:txBody>
      </p:sp>
      <p:pic>
        <p:nvPicPr>
          <p:cNvPr id="4" name="Google Shape;278;p37">
            <a:extLst>
              <a:ext uri="{FF2B5EF4-FFF2-40B4-BE49-F238E27FC236}">
                <a16:creationId xmlns:a16="http://schemas.microsoft.com/office/drawing/2014/main" id="{1ADB1D03-5B2C-BB1D-849C-C8C4EE8959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296" y="778077"/>
            <a:ext cx="4610179" cy="538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2AE30-97DB-80ED-723F-49646382ED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697" y="128767"/>
            <a:ext cx="1501968" cy="1620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71D07-925E-3AF1-9E06-B520964F3846}"/>
              </a:ext>
            </a:extLst>
          </p:cNvPr>
          <p:cNvSpPr txBox="1"/>
          <p:nvPr/>
        </p:nvSpPr>
        <p:spPr>
          <a:xfrm>
            <a:off x="496897" y="5982465"/>
            <a:ext cx="376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http://github.com/naver/splade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AD49C-2EB4-6D60-8813-8CB686B6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03F8-E215-BE40-B37D-5936C2478674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2452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14590</TotalTime>
  <Words>2008</Words>
  <Application>Microsoft Macintosh PowerPoint</Application>
  <PresentationFormat>Widescreen</PresentationFormat>
  <Paragraphs>373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Open Sans</vt:lpstr>
      <vt:lpstr>Source Code Pro</vt:lpstr>
      <vt:lpstr>Source Sans Pro</vt:lpstr>
      <vt:lpstr>Office Theme</vt:lpstr>
      <vt:lpstr>An overview of 3 years of SPLADE</vt:lpstr>
      <vt:lpstr>Who am I?</vt:lpstr>
      <vt:lpstr>Context – Information Retrieval</vt:lpstr>
      <vt:lpstr>Context – First stage retrieval</vt:lpstr>
      <vt:lpstr>Learned Sparse Retrieval (LSR)</vt:lpstr>
      <vt:lpstr>Context – How did we end up at SPLADE</vt:lpstr>
      <vt:lpstr>Context – How did we end up at SPLADE</vt:lpstr>
      <vt:lpstr>Overview</vt:lpstr>
      <vt:lpstr>SPLADE – quick intro</vt:lpstr>
      <vt:lpstr>PowerPoint Presentation</vt:lpstr>
      <vt:lpstr>PowerPoint Presentation</vt:lpstr>
      <vt:lpstr>SPLADE – training</vt:lpstr>
      <vt:lpstr>PowerPoint Presentation</vt:lpstr>
      <vt:lpstr>PowerPoint Presentation</vt:lpstr>
      <vt:lpstr>PowerPoint Presentation</vt:lpstr>
      <vt:lpstr>Overview</vt:lpstr>
      <vt:lpstr>SPLADE ++ - Context</vt:lpstr>
      <vt:lpstr>PowerPoint Presentation</vt:lpstr>
      <vt:lpstr>PowerPoint Presentation</vt:lpstr>
      <vt:lpstr>Effectiveness - Conclusion</vt:lpstr>
      <vt:lpstr>Overview</vt:lpstr>
      <vt:lpstr>PowerPoint Presentation</vt:lpstr>
      <vt:lpstr>Efficiency – Current methods</vt:lpstr>
      <vt:lpstr>Efficient SPLADE – redesigning training</vt:lpstr>
      <vt:lpstr>Efficient SPLADE – in-domain results</vt:lpstr>
      <vt:lpstr>Efficient SPLADE – in-domain results</vt:lpstr>
      <vt:lpstr>Efficient SPLADE – in-domain results</vt:lpstr>
      <vt:lpstr>Efficient SPLADE – out-of-domain results</vt:lpstr>
      <vt:lpstr>Pruning LSR methods - Intro</vt:lpstr>
      <vt:lpstr>Pruning LSR methods – In domain results</vt:lpstr>
      <vt:lpstr>Pruning LSR methods – Prune or FLOPS?</vt:lpstr>
      <vt:lpstr>Efficiency - Conclusion</vt:lpstr>
      <vt:lpstr>Comparison with dense models Efficiency</vt:lpstr>
      <vt:lpstr>Comparison with dense models Latency</vt:lpstr>
      <vt:lpstr>Overview</vt:lpstr>
      <vt:lpstr>Multilingual SPLADE</vt:lpstr>
      <vt:lpstr>MultiModal SPLADE</vt:lpstr>
      <vt:lpstr>MultiModal SPLADE - LexLIP  </vt:lpstr>
      <vt:lpstr>MultiModal SPLADE - LexLIP</vt:lpstr>
      <vt:lpstr>Out-of-domain</vt:lpstr>
      <vt:lpstr>Why not MTEB – E5 3rd place of leaderboard</vt:lpstr>
      <vt:lpstr>Why not MTEB - GTE 2nd place of leaderboard</vt:lpstr>
      <vt:lpstr>Conclusion and next steps</vt:lpstr>
      <vt:lpstr>PowerPoint Presentation</vt:lpstr>
      <vt:lpstr>Thanks a lot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Splade-Efficiency</dc:title>
  <dc:creator>LASSANCE Carlos</dc:creator>
  <cp:lastModifiedBy>LASSANCE Carlos</cp:lastModifiedBy>
  <cp:revision>35</cp:revision>
  <dcterms:created xsi:type="dcterms:W3CDTF">2022-10-19T11:58:54Z</dcterms:created>
  <dcterms:modified xsi:type="dcterms:W3CDTF">2023-10-27T16:55:13Z</dcterms:modified>
</cp:coreProperties>
</file>